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84" r:id="rId2"/>
    <p:sldId id="285" r:id="rId3"/>
    <p:sldId id="258" r:id="rId4"/>
    <p:sldId id="259" r:id="rId5"/>
    <p:sldId id="286" r:id="rId6"/>
    <p:sldId id="265" r:id="rId7"/>
    <p:sldId id="276" r:id="rId8"/>
    <p:sldId id="282" r:id="rId9"/>
    <p:sldId id="279" r:id="rId10"/>
    <p:sldId id="280" r:id="rId11"/>
    <p:sldId id="287" r:id="rId12"/>
    <p:sldId id="278" r:id="rId13"/>
    <p:sldId id="283" r:id="rId14"/>
    <p:sldId id="277" r:id="rId15"/>
    <p:sldId id="266" r:id="rId16"/>
    <p:sldId id="270" r:id="rId17"/>
    <p:sldId id="269" r:id="rId18"/>
    <p:sldId id="268" r:id="rId19"/>
    <p:sldId id="271" r:id="rId20"/>
    <p:sldId id="272" r:id="rId21"/>
    <p:sldId id="288" r:id="rId22"/>
    <p:sldId id="273" r:id="rId23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441" autoAdjust="0"/>
    <p:restoredTop sz="94660"/>
  </p:normalViewPr>
  <p:slideViewPr>
    <p:cSldViewPr>
      <p:cViewPr varScale="1">
        <p:scale>
          <a:sx n="70" d="100"/>
          <a:sy n="70" d="100"/>
        </p:scale>
        <p:origin x="-108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4CBC42-34E3-4FB4-A590-39F7AE75290C}" type="doc">
      <dgm:prSet loTypeId="urn:microsoft.com/office/officeart/2005/8/layout/default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966D880-8BC2-4667-BAE4-A0097EB73A68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Возрастные особенности подростков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8A52BE5-203F-4912-8254-A3AB992DB1E5}" type="parTrans" cxnId="{0BCA8194-736B-4D41-96A1-A9BBB3F9A5D7}">
      <dgm:prSet/>
      <dgm:spPr/>
      <dgm:t>
        <a:bodyPr/>
        <a:lstStyle/>
        <a:p>
          <a:endParaRPr lang="ru-RU"/>
        </a:p>
      </dgm:t>
    </dgm:pt>
    <dgm:pt modelId="{9C498514-BCF7-4038-A23D-FCA8091D1A9F}" type="sibTrans" cxnId="{0BCA8194-736B-4D41-96A1-A9BBB3F9A5D7}">
      <dgm:prSet/>
      <dgm:spPr/>
      <dgm:t>
        <a:bodyPr/>
        <a:lstStyle/>
        <a:p>
          <a:endParaRPr lang="ru-RU"/>
        </a:p>
      </dgm:t>
    </dgm:pt>
    <dgm:pt modelId="{86AB9EA9-F2BB-4F5D-B444-93AEB11E2362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Телекоммуникационные системы: телевидение, интернет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A35D81-24D0-4990-9C80-0839EFC94EC1}" type="parTrans" cxnId="{283AEF7F-52AA-4979-8D41-687EDAA0ED80}">
      <dgm:prSet/>
      <dgm:spPr/>
      <dgm:t>
        <a:bodyPr/>
        <a:lstStyle/>
        <a:p>
          <a:endParaRPr lang="ru-RU"/>
        </a:p>
      </dgm:t>
    </dgm:pt>
    <dgm:pt modelId="{D7389A00-9EFC-4E49-8BBE-C8B93102172B}" type="sibTrans" cxnId="{283AEF7F-52AA-4979-8D41-687EDAA0ED80}">
      <dgm:prSet/>
      <dgm:spPr/>
      <dgm:t>
        <a:bodyPr/>
        <a:lstStyle/>
        <a:p>
          <a:endParaRPr lang="ru-RU"/>
        </a:p>
      </dgm:t>
    </dgm:pt>
    <dgm:pt modelId="{3E6EE85B-2988-43E6-BC3E-E596EA0BAE90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Неусвоение нравственных норм и ценностей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EAF29D1-F047-459A-A9F9-A0F9A521D351}" type="parTrans" cxnId="{7498D777-3E90-45DF-88A9-F66BA6352681}">
      <dgm:prSet/>
      <dgm:spPr/>
      <dgm:t>
        <a:bodyPr/>
        <a:lstStyle/>
        <a:p>
          <a:endParaRPr lang="ru-RU"/>
        </a:p>
      </dgm:t>
    </dgm:pt>
    <dgm:pt modelId="{D6BDFA33-306D-4CAB-8A5E-CF8849E95C72}" type="sibTrans" cxnId="{7498D777-3E90-45DF-88A9-F66BA6352681}">
      <dgm:prSet/>
      <dgm:spPr/>
      <dgm:t>
        <a:bodyPr/>
        <a:lstStyle/>
        <a:p>
          <a:endParaRPr lang="ru-RU"/>
        </a:p>
      </dgm:t>
    </dgm:pt>
    <dgm:pt modelId="{101EA2E4-0079-444D-B26A-90D1F7C2F504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Личностные особенности: агрессивность, негативизм, чувство одиночества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F00F0A5-C7B4-424B-8F9D-00D34235C783}" type="parTrans" cxnId="{9F1AA674-1580-4C6C-9376-83640A53E09E}">
      <dgm:prSet/>
      <dgm:spPr/>
      <dgm:t>
        <a:bodyPr/>
        <a:lstStyle/>
        <a:p>
          <a:endParaRPr lang="ru-RU"/>
        </a:p>
      </dgm:t>
    </dgm:pt>
    <dgm:pt modelId="{92FC0EFC-5827-47F8-BD5F-3CC196621041}" type="sibTrans" cxnId="{9F1AA674-1580-4C6C-9376-83640A53E09E}">
      <dgm:prSet/>
      <dgm:spPr/>
      <dgm:t>
        <a:bodyPr/>
        <a:lstStyle/>
        <a:p>
          <a:endParaRPr lang="ru-RU"/>
        </a:p>
      </dgm:t>
    </dgm:pt>
    <dgm:pt modelId="{9FAF85E0-330F-4016-885C-3496BEAAAC03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Эмоции: гнев, страх, обида, раздражение, чувство бессилия, потребность в самозащите и самоуважении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F9B6299-57CB-4418-91E8-DEA687CF0C41}" type="parTrans" cxnId="{9C7FDBA0-D59B-460F-B092-40F05D5D86AF}">
      <dgm:prSet/>
      <dgm:spPr/>
      <dgm:t>
        <a:bodyPr/>
        <a:lstStyle/>
        <a:p>
          <a:endParaRPr lang="ru-RU"/>
        </a:p>
      </dgm:t>
    </dgm:pt>
    <dgm:pt modelId="{4C012CB7-00D3-4175-A467-E13A153F97A4}" type="sibTrans" cxnId="{9C7FDBA0-D59B-460F-B092-40F05D5D86AF}">
      <dgm:prSet/>
      <dgm:spPr/>
      <dgm:t>
        <a:bodyPr/>
        <a:lstStyle/>
        <a:p>
          <a:endParaRPr lang="ru-RU"/>
        </a:p>
      </dgm:t>
    </dgm:pt>
    <dgm:pt modelId="{DEABD40B-DA05-4B10-97F1-8E724715805F}" type="pres">
      <dgm:prSet presAssocID="{F44CBC42-34E3-4FB4-A590-39F7AE75290C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0784FD1-8E07-48CD-8EA0-25C8512D4A5D}" type="pres">
      <dgm:prSet presAssocID="{A966D880-8BC2-4667-BAE4-A0097EB73A68}" presName="node" presStyleLbl="node1" presStyleIdx="0" presStyleCnt="5" custScaleX="954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19BE45-5B0F-4FE2-BB6C-6C16B2B9CFDD}" type="pres">
      <dgm:prSet presAssocID="{9C498514-BCF7-4038-A23D-FCA8091D1A9F}" presName="sibTrans" presStyleCnt="0"/>
      <dgm:spPr/>
    </dgm:pt>
    <dgm:pt modelId="{F1B3E4E4-54CF-4FE0-A8F7-99983D268DA8}" type="pres">
      <dgm:prSet presAssocID="{86AB9EA9-F2BB-4F5D-B444-93AEB11E2362}" presName="node" presStyleLbl="node1" presStyleIdx="1" presStyleCnt="5" custScaleX="11777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0D1F30A-7AC1-486A-8524-4AF5ADDF83B9}" type="pres">
      <dgm:prSet presAssocID="{D7389A00-9EFC-4E49-8BBE-C8B93102172B}" presName="sibTrans" presStyleCnt="0"/>
      <dgm:spPr/>
    </dgm:pt>
    <dgm:pt modelId="{7B6C57EA-E5EA-421F-AF2E-CDB5939DE014}" type="pres">
      <dgm:prSet presAssocID="{3E6EE85B-2988-43E6-BC3E-E596EA0BAE9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74FF0C-47AC-4580-B320-21B986D08F6F}" type="pres">
      <dgm:prSet presAssocID="{D6BDFA33-306D-4CAB-8A5E-CF8849E95C72}" presName="sibTrans" presStyleCnt="0"/>
      <dgm:spPr/>
    </dgm:pt>
    <dgm:pt modelId="{E479AC67-AB2C-49CE-8304-EEA6ABE4F82F}" type="pres">
      <dgm:prSet presAssocID="{101EA2E4-0079-444D-B26A-90D1F7C2F504}" presName="node" presStyleLbl="node1" presStyleIdx="3" presStyleCnt="5" custScaleX="108801" custScaleY="12346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A6AD0F-C04D-4DD1-B114-420279C00706}" type="pres">
      <dgm:prSet presAssocID="{92FC0EFC-5827-47F8-BD5F-3CC196621041}" presName="sibTrans" presStyleCnt="0"/>
      <dgm:spPr/>
    </dgm:pt>
    <dgm:pt modelId="{3E7346FC-A977-4FF9-BA1F-C63F9C0B9BD0}" type="pres">
      <dgm:prSet presAssocID="{9FAF85E0-330F-4016-885C-3496BEAAAC03}" presName="node" presStyleLbl="node1" presStyleIdx="4" presStyleCnt="5" custScaleX="113201" custScaleY="12347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F45492F-990E-4305-802B-3FF5A46FA9A7}" type="presOf" srcId="{F44CBC42-34E3-4FB4-A590-39F7AE75290C}" destId="{DEABD40B-DA05-4B10-97F1-8E724715805F}" srcOrd="0" destOrd="0" presId="urn:microsoft.com/office/officeart/2005/8/layout/default#1"/>
    <dgm:cxn modelId="{75DC1670-DC9A-4869-8E57-E6AF25E6F074}" type="presOf" srcId="{86AB9EA9-F2BB-4F5D-B444-93AEB11E2362}" destId="{F1B3E4E4-54CF-4FE0-A8F7-99983D268DA8}" srcOrd="0" destOrd="0" presId="urn:microsoft.com/office/officeart/2005/8/layout/default#1"/>
    <dgm:cxn modelId="{0BCA8194-736B-4D41-96A1-A9BBB3F9A5D7}" srcId="{F44CBC42-34E3-4FB4-A590-39F7AE75290C}" destId="{A966D880-8BC2-4667-BAE4-A0097EB73A68}" srcOrd="0" destOrd="0" parTransId="{98A52BE5-203F-4912-8254-A3AB992DB1E5}" sibTransId="{9C498514-BCF7-4038-A23D-FCA8091D1A9F}"/>
    <dgm:cxn modelId="{BCEF8ACF-B71A-4A3B-9DF8-3070DFCA235F}" type="presOf" srcId="{9FAF85E0-330F-4016-885C-3496BEAAAC03}" destId="{3E7346FC-A977-4FF9-BA1F-C63F9C0B9BD0}" srcOrd="0" destOrd="0" presId="urn:microsoft.com/office/officeart/2005/8/layout/default#1"/>
    <dgm:cxn modelId="{AE250C8A-3DBD-494C-B134-F3144C3A86DD}" type="presOf" srcId="{3E6EE85B-2988-43E6-BC3E-E596EA0BAE90}" destId="{7B6C57EA-E5EA-421F-AF2E-CDB5939DE014}" srcOrd="0" destOrd="0" presId="urn:microsoft.com/office/officeart/2005/8/layout/default#1"/>
    <dgm:cxn modelId="{9C7FDBA0-D59B-460F-B092-40F05D5D86AF}" srcId="{F44CBC42-34E3-4FB4-A590-39F7AE75290C}" destId="{9FAF85E0-330F-4016-885C-3496BEAAAC03}" srcOrd="4" destOrd="0" parTransId="{FF9B6299-57CB-4418-91E8-DEA687CF0C41}" sibTransId="{4C012CB7-00D3-4175-A467-E13A153F97A4}"/>
    <dgm:cxn modelId="{283AEF7F-52AA-4979-8D41-687EDAA0ED80}" srcId="{F44CBC42-34E3-4FB4-A590-39F7AE75290C}" destId="{86AB9EA9-F2BB-4F5D-B444-93AEB11E2362}" srcOrd="1" destOrd="0" parTransId="{29A35D81-24D0-4990-9C80-0839EFC94EC1}" sibTransId="{D7389A00-9EFC-4E49-8BBE-C8B93102172B}"/>
    <dgm:cxn modelId="{9F1AA674-1580-4C6C-9376-83640A53E09E}" srcId="{F44CBC42-34E3-4FB4-A590-39F7AE75290C}" destId="{101EA2E4-0079-444D-B26A-90D1F7C2F504}" srcOrd="3" destOrd="0" parTransId="{AF00F0A5-C7B4-424B-8F9D-00D34235C783}" sibTransId="{92FC0EFC-5827-47F8-BD5F-3CC196621041}"/>
    <dgm:cxn modelId="{B6086B71-C96E-4E46-8813-ECFF6D800642}" type="presOf" srcId="{A966D880-8BC2-4667-BAE4-A0097EB73A68}" destId="{50784FD1-8E07-48CD-8EA0-25C8512D4A5D}" srcOrd="0" destOrd="0" presId="urn:microsoft.com/office/officeart/2005/8/layout/default#1"/>
    <dgm:cxn modelId="{A587CD7F-4D0A-4427-9B2D-8452DFEC943A}" type="presOf" srcId="{101EA2E4-0079-444D-B26A-90D1F7C2F504}" destId="{E479AC67-AB2C-49CE-8304-EEA6ABE4F82F}" srcOrd="0" destOrd="0" presId="urn:microsoft.com/office/officeart/2005/8/layout/default#1"/>
    <dgm:cxn modelId="{7498D777-3E90-45DF-88A9-F66BA6352681}" srcId="{F44CBC42-34E3-4FB4-A590-39F7AE75290C}" destId="{3E6EE85B-2988-43E6-BC3E-E596EA0BAE90}" srcOrd="2" destOrd="0" parTransId="{4EAF29D1-F047-459A-A9F9-A0F9A521D351}" sibTransId="{D6BDFA33-306D-4CAB-8A5E-CF8849E95C72}"/>
    <dgm:cxn modelId="{8B4E9454-AA61-4912-802D-C8CACE0AA80D}" type="presParOf" srcId="{DEABD40B-DA05-4B10-97F1-8E724715805F}" destId="{50784FD1-8E07-48CD-8EA0-25C8512D4A5D}" srcOrd="0" destOrd="0" presId="urn:microsoft.com/office/officeart/2005/8/layout/default#1"/>
    <dgm:cxn modelId="{D0E16C4E-E6ED-4DE5-AF6C-41451A766F39}" type="presParOf" srcId="{DEABD40B-DA05-4B10-97F1-8E724715805F}" destId="{EC19BE45-5B0F-4FE2-BB6C-6C16B2B9CFDD}" srcOrd="1" destOrd="0" presId="urn:microsoft.com/office/officeart/2005/8/layout/default#1"/>
    <dgm:cxn modelId="{A2CF231A-5514-4CD3-AA30-301BD6493F02}" type="presParOf" srcId="{DEABD40B-DA05-4B10-97F1-8E724715805F}" destId="{F1B3E4E4-54CF-4FE0-A8F7-99983D268DA8}" srcOrd="2" destOrd="0" presId="urn:microsoft.com/office/officeart/2005/8/layout/default#1"/>
    <dgm:cxn modelId="{DD6500D3-88EF-4117-8061-AC7C31DD6155}" type="presParOf" srcId="{DEABD40B-DA05-4B10-97F1-8E724715805F}" destId="{10D1F30A-7AC1-486A-8524-4AF5ADDF83B9}" srcOrd="3" destOrd="0" presId="urn:microsoft.com/office/officeart/2005/8/layout/default#1"/>
    <dgm:cxn modelId="{BA985A7D-B09D-4D2C-BF42-4279E6BA6971}" type="presParOf" srcId="{DEABD40B-DA05-4B10-97F1-8E724715805F}" destId="{7B6C57EA-E5EA-421F-AF2E-CDB5939DE014}" srcOrd="4" destOrd="0" presId="urn:microsoft.com/office/officeart/2005/8/layout/default#1"/>
    <dgm:cxn modelId="{199D89C5-5361-4B59-A789-B4D3020ABA93}" type="presParOf" srcId="{DEABD40B-DA05-4B10-97F1-8E724715805F}" destId="{FE74FF0C-47AC-4580-B320-21B986D08F6F}" srcOrd="5" destOrd="0" presId="urn:microsoft.com/office/officeart/2005/8/layout/default#1"/>
    <dgm:cxn modelId="{2214CD00-05D1-4250-9843-D590333D460A}" type="presParOf" srcId="{DEABD40B-DA05-4B10-97F1-8E724715805F}" destId="{E479AC67-AB2C-49CE-8304-EEA6ABE4F82F}" srcOrd="6" destOrd="0" presId="urn:microsoft.com/office/officeart/2005/8/layout/default#1"/>
    <dgm:cxn modelId="{A4271DB4-3FB6-4BDC-BF02-09011AB6DEA8}" type="presParOf" srcId="{DEABD40B-DA05-4B10-97F1-8E724715805F}" destId="{6DA6AD0F-C04D-4DD1-B114-420279C00706}" srcOrd="7" destOrd="0" presId="urn:microsoft.com/office/officeart/2005/8/layout/default#1"/>
    <dgm:cxn modelId="{2E203EAE-0A48-473C-8A2A-3C3FA15FE040}" type="presParOf" srcId="{DEABD40B-DA05-4B10-97F1-8E724715805F}" destId="{3E7346FC-A977-4FF9-BA1F-C63F9C0B9BD0}" srcOrd="8" destOrd="0" presId="urn:microsoft.com/office/officeart/2005/8/layout/default#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93C3CDE-118D-4DCE-8E5C-1394A0D19A64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FCA0950-2726-4BFB-BB7B-A3BFECFA9D83}">
      <dgm:prSet/>
      <dgm:spPr/>
      <dgm:t>
        <a:bodyPr/>
        <a:lstStyle/>
        <a:p>
          <a:pPr rtl="0"/>
          <a:r>
            <a:rPr lang="ru-RU" b="1" dirty="0" smtClean="0"/>
            <a:t>САНКЦИОНИРОВАННЫЙ</a:t>
          </a:r>
          <a:endParaRPr lang="ru-RU" b="1" dirty="0"/>
        </a:p>
      </dgm:t>
    </dgm:pt>
    <dgm:pt modelId="{9DF72757-6B06-4E9C-A186-9EF4A5DF8D82}" type="parTrans" cxnId="{5DF7F1BC-B739-4D45-995F-790CE349ACA6}">
      <dgm:prSet/>
      <dgm:spPr/>
      <dgm:t>
        <a:bodyPr/>
        <a:lstStyle/>
        <a:p>
          <a:endParaRPr lang="ru-RU"/>
        </a:p>
      </dgm:t>
    </dgm:pt>
    <dgm:pt modelId="{F73C615E-0F52-475F-9A7B-5323D71DD0E0}" type="sibTrans" cxnId="{5DF7F1BC-B739-4D45-995F-790CE349ACA6}">
      <dgm:prSet/>
      <dgm:spPr/>
      <dgm:t>
        <a:bodyPr/>
        <a:lstStyle/>
        <a:p>
          <a:endParaRPr lang="ru-RU"/>
        </a:p>
      </dgm:t>
    </dgm:pt>
    <dgm:pt modelId="{321CE966-904C-41A2-843F-FC5EB79B6BCC}">
      <dgm:prSet custT="1"/>
      <dgm:spPr/>
      <dgm:t>
        <a:bodyPr/>
        <a:lstStyle/>
        <a:p>
          <a:pPr algn="l"/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по предварительному согласованию с органом исполнительной власти субъекта Российской Федерации или органом местного самоуправления. 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4DB06E1-0E66-4731-8A31-2E8D919B370D}" type="parTrans" cxnId="{3EF3F25E-66E6-4207-A2BE-EEEB8FAA342A}">
      <dgm:prSet/>
      <dgm:spPr/>
      <dgm:t>
        <a:bodyPr/>
        <a:lstStyle/>
        <a:p>
          <a:endParaRPr lang="ru-RU"/>
        </a:p>
      </dgm:t>
    </dgm:pt>
    <dgm:pt modelId="{5BC7A978-1B19-40F0-AE97-86FC5F04EBA8}" type="sibTrans" cxnId="{3EF3F25E-66E6-4207-A2BE-EEEB8FAA342A}">
      <dgm:prSet/>
      <dgm:spPr/>
      <dgm:t>
        <a:bodyPr/>
        <a:lstStyle/>
        <a:p>
          <a:endParaRPr lang="ru-RU"/>
        </a:p>
      </dgm:t>
    </dgm:pt>
    <dgm:pt modelId="{CCFB6B66-CFC9-4334-B88F-BA423B6F645B}" type="pres">
      <dgm:prSet presAssocID="{493C3CDE-118D-4DCE-8E5C-1394A0D19A6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BE1EACF-F7ED-4E7C-80CF-9014A04F49D5}" type="pres">
      <dgm:prSet presAssocID="{CFCA0950-2726-4BFB-BB7B-A3BFECFA9D83}" presName="composite" presStyleCnt="0"/>
      <dgm:spPr/>
      <dgm:t>
        <a:bodyPr/>
        <a:lstStyle/>
        <a:p>
          <a:endParaRPr lang="ru-RU"/>
        </a:p>
      </dgm:t>
    </dgm:pt>
    <dgm:pt modelId="{5C5CEED5-F19F-4FF7-952C-E7BB10BF360F}" type="pres">
      <dgm:prSet presAssocID="{CFCA0950-2726-4BFB-BB7B-A3BFECFA9D83}" presName="parentText" presStyleLbl="alignNode1" presStyleIdx="0" presStyleCnt="1" custScaleX="150900" custLinFactNeighborX="-10615" custLinFactNeighborY="-145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75E33A-3EAB-4462-87A3-9AAEDCA61973}" type="pres">
      <dgm:prSet presAssocID="{CFCA0950-2726-4BFB-BB7B-A3BFECFA9D83}" presName="descendantText" presStyleLbl="alignAcc1" presStyleIdx="0" presStyleCnt="1" custScaleX="829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EF3F25E-66E6-4207-A2BE-EEEB8FAA342A}" srcId="{CFCA0950-2726-4BFB-BB7B-A3BFECFA9D83}" destId="{321CE966-904C-41A2-843F-FC5EB79B6BCC}" srcOrd="0" destOrd="0" parTransId="{94DB06E1-0E66-4731-8A31-2E8D919B370D}" sibTransId="{5BC7A978-1B19-40F0-AE97-86FC5F04EBA8}"/>
    <dgm:cxn modelId="{8C22EFD8-FCE9-43FD-A907-991FCFF38159}" type="presOf" srcId="{493C3CDE-118D-4DCE-8E5C-1394A0D19A64}" destId="{CCFB6B66-CFC9-4334-B88F-BA423B6F645B}" srcOrd="0" destOrd="0" presId="urn:microsoft.com/office/officeart/2005/8/layout/chevron2"/>
    <dgm:cxn modelId="{764788F1-6CFF-4C16-BF34-B720E1DFCCDF}" type="presOf" srcId="{CFCA0950-2726-4BFB-BB7B-A3BFECFA9D83}" destId="{5C5CEED5-F19F-4FF7-952C-E7BB10BF360F}" srcOrd="0" destOrd="0" presId="urn:microsoft.com/office/officeart/2005/8/layout/chevron2"/>
    <dgm:cxn modelId="{87A25700-08F0-4612-A315-C0379F6D69B1}" type="presOf" srcId="{321CE966-904C-41A2-843F-FC5EB79B6BCC}" destId="{3075E33A-3EAB-4462-87A3-9AAEDCA61973}" srcOrd="0" destOrd="0" presId="urn:microsoft.com/office/officeart/2005/8/layout/chevron2"/>
    <dgm:cxn modelId="{5DF7F1BC-B739-4D45-995F-790CE349ACA6}" srcId="{493C3CDE-118D-4DCE-8E5C-1394A0D19A64}" destId="{CFCA0950-2726-4BFB-BB7B-A3BFECFA9D83}" srcOrd="0" destOrd="0" parTransId="{9DF72757-6B06-4E9C-A186-9EF4A5DF8D82}" sibTransId="{F73C615E-0F52-475F-9A7B-5323D71DD0E0}"/>
    <dgm:cxn modelId="{D2331F75-3AA3-46B2-AF4F-2FC1BAF2117A}" type="presParOf" srcId="{CCFB6B66-CFC9-4334-B88F-BA423B6F645B}" destId="{8BE1EACF-F7ED-4E7C-80CF-9014A04F49D5}" srcOrd="0" destOrd="0" presId="urn:microsoft.com/office/officeart/2005/8/layout/chevron2"/>
    <dgm:cxn modelId="{DE530E94-2B3F-4D19-B3C3-E6F582FF6085}" type="presParOf" srcId="{8BE1EACF-F7ED-4E7C-80CF-9014A04F49D5}" destId="{5C5CEED5-F19F-4FF7-952C-E7BB10BF360F}" srcOrd="0" destOrd="0" presId="urn:microsoft.com/office/officeart/2005/8/layout/chevron2"/>
    <dgm:cxn modelId="{33C8BD0A-AD85-4B9B-B86E-0528B94DC945}" type="presParOf" srcId="{8BE1EACF-F7ED-4E7C-80CF-9014A04F49D5}" destId="{3075E33A-3EAB-4462-87A3-9AAEDCA6197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654FDDB-D279-484C-A9CE-ACB93B61D08E}" type="doc">
      <dgm:prSet loTypeId="urn:microsoft.com/office/officeart/2005/8/layout/chevron2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A4D20A6-F7D0-434A-8C25-BE76CDDA4E3F}">
      <dgm:prSet/>
      <dgm:spPr/>
      <dgm:t>
        <a:bodyPr/>
        <a:lstStyle/>
        <a:p>
          <a:pPr rtl="0"/>
          <a:r>
            <a:rPr lang="ru-RU" b="1" dirty="0" smtClean="0"/>
            <a:t>НЕСАНКЦИОНИРОВАННЫЙ</a:t>
          </a:r>
          <a:endParaRPr lang="ru-RU" b="1" dirty="0"/>
        </a:p>
      </dgm:t>
    </dgm:pt>
    <dgm:pt modelId="{A21DB3EF-E977-42EA-95AA-28850393BEFF}" type="parTrans" cxnId="{F07C9B6C-B2BF-4395-99D0-FA851BB63AFC}">
      <dgm:prSet/>
      <dgm:spPr/>
      <dgm:t>
        <a:bodyPr/>
        <a:lstStyle/>
        <a:p>
          <a:endParaRPr lang="ru-RU"/>
        </a:p>
      </dgm:t>
    </dgm:pt>
    <dgm:pt modelId="{1AF99792-7981-409C-B239-F0161FC3B5C5}" type="sibTrans" cxnId="{F07C9B6C-B2BF-4395-99D0-FA851BB63AFC}">
      <dgm:prSet/>
      <dgm:spPr/>
      <dgm:t>
        <a:bodyPr/>
        <a:lstStyle/>
        <a:p>
          <a:endParaRPr lang="ru-RU"/>
        </a:p>
      </dgm:t>
    </dgm:pt>
    <dgm:pt modelId="{9381EB5C-F82C-4156-B36C-DE46D47DE06F}">
      <dgm:prSet custT="1"/>
      <dgm:spPr/>
      <dgm:t>
        <a:bodyPr/>
        <a:lstStyle/>
        <a:p>
          <a:r>
            <a: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без предварительного согласования с исполнительным органом власти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38B8184-F3A3-4E50-8830-CB18C125ECF8}" type="parTrans" cxnId="{596C577F-3C34-44A2-9D25-361024C7716F}">
      <dgm:prSet/>
      <dgm:spPr/>
      <dgm:t>
        <a:bodyPr/>
        <a:lstStyle/>
        <a:p>
          <a:endParaRPr lang="ru-RU"/>
        </a:p>
      </dgm:t>
    </dgm:pt>
    <dgm:pt modelId="{0926B59A-F3C7-41DA-B3D6-249A171576AD}" type="sibTrans" cxnId="{596C577F-3C34-44A2-9D25-361024C7716F}">
      <dgm:prSet/>
      <dgm:spPr/>
      <dgm:t>
        <a:bodyPr/>
        <a:lstStyle/>
        <a:p>
          <a:endParaRPr lang="ru-RU"/>
        </a:p>
      </dgm:t>
    </dgm:pt>
    <dgm:pt modelId="{7899AF0F-EA2A-4F53-9B2C-85624B4BE0C2}" type="pres">
      <dgm:prSet presAssocID="{4654FDDB-D279-484C-A9CE-ACB93B61D08E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34BD1C-B5F2-4829-8772-EEFB09F96EDD}" type="pres">
      <dgm:prSet presAssocID="{EA4D20A6-F7D0-434A-8C25-BE76CDDA4E3F}" presName="composite" presStyleCnt="0"/>
      <dgm:spPr/>
      <dgm:t>
        <a:bodyPr/>
        <a:lstStyle/>
        <a:p>
          <a:endParaRPr lang="ru-RU"/>
        </a:p>
      </dgm:t>
    </dgm:pt>
    <dgm:pt modelId="{A3907D3F-4C8C-4BE1-9831-47DAE72311A5}" type="pres">
      <dgm:prSet presAssocID="{EA4D20A6-F7D0-434A-8C25-BE76CDDA4E3F}" presName="parentText" presStyleLbl="alignNode1" presStyleIdx="0" presStyleCnt="1" custScaleX="13496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65F8D0-9BC4-491C-84A4-B1E24B6FA083}" type="pres">
      <dgm:prSet presAssocID="{EA4D20A6-F7D0-434A-8C25-BE76CDDA4E3F}" presName="descendantText" presStyleLbl="alignAcc1" presStyleIdx="0" presStyleCnt="1" custScaleX="7713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07C9B6C-B2BF-4395-99D0-FA851BB63AFC}" srcId="{4654FDDB-D279-484C-A9CE-ACB93B61D08E}" destId="{EA4D20A6-F7D0-434A-8C25-BE76CDDA4E3F}" srcOrd="0" destOrd="0" parTransId="{A21DB3EF-E977-42EA-95AA-28850393BEFF}" sibTransId="{1AF99792-7981-409C-B239-F0161FC3B5C5}"/>
    <dgm:cxn modelId="{2B7FACC7-3201-4C3A-85E9-4FB5E49C1771}" type="presOf" srcId="{4654FDDB-D279-484C-A9CE-ACB93B61D08E}" destId="{7899AF0F-EA2A-4F53-9B2C-85624B4BE0C2}" srcOrd="0" destOrd="0" presId="urn:microsoft.com/office/officeart/2005/8/layout/chevron2"/>
    <dgm:cxn modelId="{16968761-CC31-46B0-B8C4-3F684E284E9B}" type="presOf" srcId="{9381EB5C-F82C-4156-B36C-DE46D47DE06F}" destId="{6F65F8D0-9BC4-491C-84A4-B1E24B6FA083}" srcOrd="0" destOrd="0" presId="urn:microsoft.com/office/officeart/2005/8/layout/chevron2"/>
    <dgm:cxn modelId="{596C577F-3C34-44A2-9D25-361024C7716F}" srcId="{EA4D20A6-F7D0-434A-8C25-BE76CDDA4E3F}" destId="{9381EB5C-F82C-4156-B36C-DE46D47DE06F}" srcOrd="0" destOrd="0" parTransId="{538B8184-F3A3-4E50-8830-CB18C125ECF8}" sibTransId="{0926B59A-F3C7-41DA-B3D6-249A171576AD}"/>
    <dgm:cxn modelId="{5DA8075C-DBFD-4355-BA0D-65A2A749272F}" type="presOf" srcId="{EA4D20A6-F7D0-434A-8C25-BE76CDDA4E3F}" destId="{A3907D3F-4C8C-4BE1-9831-47DAE72311A5}" srcOrd="0" destOrd="0" presId="urn:microsoft.com/office/officeart/2005/8/layout/chevron2"/>
    <dgm:cxn modelId="{51532DEE-F96E-4F5F-99F7-8A0775A95AA4}" type="presParOf" srcId="{7899AF0F-EA2A-4F53-9B2C-85624B4BE0C2}" destId="{BE34BD1C-B5F2-4829-8772-EEFB09F96EDD}" srcOrd="0" destOrd="0" presId="urn:microsoft.com/office/officeart/2005/8/layout/chevron2"/>
    <dgm:cxn modelId="{9C61FE00-A5CB-4F05-80E5-4F9288130FBE}" type="presParOf" srcId="{BE34BD1C-B5F2-4829-8772-EEFB09F96EDD}" destId="{A3907D3F-4C8C-4BE1-9831-47DAE72311A5}" srcOrd="0" destOrd="0" presId="urn:microsoft.com/office/officeart/2005/8/layout/chevron2"/>
    <dgm:cxn modelId="{8040BDA4-A8F3-42E2-92C1-7715E7BC5A98}" type="presParOf" srcId="{BE34BD1C-B5F2-4829-8772-EEFB09F96EDD}" destId="{6F65F8D0-9BC4-491C-84A4-B1E24B6FA08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0018236-F087-4F20-9710-5110137E9E9E}" type="doc">
      <dgm:prSet loTypeId="urn:microsoft.com/office/officeart/2005/8/layout/cycle5" loCatId="cycle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33B4377-3303-4987-9326-21EE1237666D}">
      <dgm:prSet phldrT="[Текст]"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Личный пример </a:t>
          </a:r>
          <a:r>
            <a:rPr lang="ru-RU" sz="18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просоциального</a:t>
          </a:r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поведения и гражданского участия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2E63CEF-7947-4DD9-867B-48C038AB4660}" type="parTrans" cxnId="{33DD0B31-0CBF-450A-B782-65D8F32F7B03}">
      <dgm:prSet/>
      <dgm:spPr/>
      <dgm:t>
        <a:bodyPr/>
        <a:lstStyle/>
        <a:p>
          <a:endParaRPr lang="ru-RU"/>
        </a:p>
      </dgm:t>
    </dgm:pt>
    <dgm:pt modelId="{0E5343F0-C447-41FE-9069-D089FC6B4AC6}" type="sibTrans" cxnId="{33DD0B31-0CBF-450A-B782-65D8F32F7B03}">
      <dgm:prSet/>
      <dgm:spPr/>
      <dgm:t>
        <a:bodyPr/>
        <a:lstStyle/>
        <a:p>
          <a:endParaRPr lang="ru-RU"/>
        </a:p>
      </dgm:t>
    </dgm:pt>
    <dgm:pt modelId="{DD96A8C2-013B-4C4C-AC58-EF61897474D2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Здоровая эмоциональная атмосфера в семье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7A88636-B598-4B69-A717-7AF6F59AE3D2}" type="parTrans" cxnId="{AF1546D1-6C1B-4910-9675-09AB7255F549}">
      <dgm:prSet/>
      <dgm:spPr/>
      <dgm:t>
        <a:bodyPr/>
        <a:lstStyle/>
        <a:p>
          <a:endParaRPr lang="ru-RU"/>
        </a:p>
      </dgm:t>
    </dgm:pt>
    <dgm:pt modelId="{1C171B87-4B55-468A-94A7-F4E9DAD719DD}" type="sibTrans" cxnId="{AF1546D1-6C1B-4910-9675-09AB7255F549}">
      <dgm:prSet/>
      <dgm:spPr/>
      <dgm:t>
        <a:bodyPr/>
        <a:lstStyle/>
        <a:p>
          <a:endParaRPr lang="ru-RU"/>
        </a:p>
      </dgm:t>
    </dgm:pt>
    <dgm:pt modelId="{E984F2D4-D2FD-4C9B-9E27-247C8F07EF5B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Традиции доверительного общения, уважения и любви к ребенку(безусловное принятие как основа взаимоотношений в семье)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2F38CC-8A26-45DF-AE77-6A544C197D4D}" type="parTrans" cxnId="{0A88013C-EB22-4F6D-8118-A675053A2C14}">
      <dgm:prSet/>
      <dgm:spPr/>
      <dgm:t>
        <a:bodyPr/>
        <a:lstStyle/>
        <a:p>
          <a:endParaRPr lang="ru-RU"/>
        </a:p>
      </dgm:t>
    </dgm:pt>
    <dgm:pt modelId="{4F409B27-A515-46BF-90DE-8E84D2E6FE09}" type="sibTrans" cxnId="{0A88013C-EB22-4F6D-8118-A675053A2C14}">
      <dgm:prSet/>
      <dgm:spPr/>
      <dgm:t>
        <a:bodyPr/>
        <a:lstStyle/>
        <a:p>
          <a:endParaRPr lang="ru-RU"/>
        </a:p>
      </dgm:t>
    </dgm:pt>
    <dgm:pt modelId="{6DDCA7FA-2994-4BB6-9452-768B80650F7C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Информирование ребенка о нормах и правилах поведения, законодательных нормах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9004DD9-B85C-47D7-8A02-BAD88093B47D}" type="parTrans" cxnId="{786E0A42-FBE4-4CDF-BECC-681BE9DD6A3C}">
      <dgm:prSet/>
      <dgm:spPr/>
      <dgm:t>
        <a:bodyPr/>
        <a:lstStyle/>
        <a:p>
          <a:endParaRPr lang="ru-RU"/>
        </a:p>
      </dgm:t>
    </dgm:pt>
    <dgm:pt modelId="{1A2D4834-E17A-4A7C-A5F7-A34928DABA0F}" type="sibTrans" cxnId="{786E0A42-FBE4-4CDF-BECC-681BE9DD6A3C}">
      <dgm:prSet/>
      <dgm:spPr/>
      <dgm:t>
        <a:bodyPr/>
        <a:lstStyle/>
        <a:p>
          <a:endParaRPr lang="ru-RU"/>
        </a:p>
      </dgm:t>
    </dgm:pt>
    <dgm:pt modelId="{967BE9BE-8641-4F0A-A9D5-BC32019C78DD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Опыт совместного досуга и социально ориентированного гражданского действия(семейные социальные проекты, участие родителей в школьной жизни)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BB7E3BC-B2B6-4762-AE3B-39D2F89A4F8D}" type="parTrans" cxnId="{0D4E398A-B157-46F6-B662-93953D17B4B9}">
      <dgm:prSet/>
      <dgm:spPr/>
      <dgm:t>
        <a:bodyPr/>
        <a:lstStyle/>
        <a:p>
          <a:endParaRPr lang="ru-RU"/>
        </a:p>
      </dgm:t>
    </dgm:pt>
    <dgm:pt modelId="{6E9B2C7D-07FB-4EA4-B527-6571E37EAF4D}" type="sibTrans" cxnId="{0D4E398A-B157-46F6-B662-93953D17B4B9}">
      <dgm:prSet/>
      <dgm:spPr/>
      <dgm:t>
        <a:bodyPr/>
        <a:lstStyle/>
        <a:p>
          <a:endParaRPr lang="ru-RU"/>
        </a:p>
      </dgm:t>
    </dgm:pt>
    <dgm:pt modelId="{7F86E2DA-7FAC-4473-9A67-03ED59BE0EA4}" type="pres">
      <dgm:prSet presAssocID="{20018236-F087-4F20-9710-5110137E9E9E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09488B4-4F3C-4D57-A9FE-95B3498AAF1F}" type="pres">
      <dgm:prSet presAssocID="{DD96A8C2-013B-4C4C-AC58-EF61897474D2}" presName="node" presStyleLbl="node1" presStyleIdx="0" presStyleCnt="5" custScaleX="113135" custScaleY="119196" custRadScaleRad="101224" custRadScaleInc="130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0C6E90-C23C-4353-8CB0-7529903BD939}" type="pres">
      <dgm:prSet presAssocID="{DD96A8C2-013B-4C4C-AC58-EF61897474D2}" presName="spNode" presStyleCnt="0"/>
      <dgm:spPr/>
      <dgm:t>
        <a:bodyPr/>
        <a:lstStyle/>
        <a:p>
          <a:endParaRPr lang="ru-RU"/>
        </a:p>
      </dgm:t>
    </dgm:pt>
    <dgm:pt modelId="{C0F62059-338B-4E6D-B048-123553CE72D6}" type="pres">
      <dgm:prSet presAssocID="{1C171B87-4B55-468A-94A7-F4E9DAD719DD}" presName="sibTrans" presStyleLbl="sibTrans1D1" presStyleIdx="0" presStyleCnt="5"/>
      <dgm:spPr/>
      <dgm:t>
        <a:bodyPr/>
        <a:lstStyle/>
        <a:p>
          <a:endParaRPr lang="ru-RU"/>
        </a:p>
      </dgm:t>
    </dgm:pt>
    <dgm:pt modelId="{1AB9710D-E01A-43C7-9923-82A54EFEC3AB}" type="pres">
      <dgm:prSet presAssocID="{E984F2D4-D2FD-4C9B-9E27-247C8F07EF5B}" presName="node" presStyleLbl="node1" presStyleIdx="1" presStyleCnt="5" custScaleX="185270" custScaleY="185033" custRadScaleRad="113589" custRadScaleInc="2825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4E67FB-4049-4397-9C8B-7B55FD01174E}" type="pres">
      <dgm:prSet presAssocID="{E984F2D4-D2FD-4C9B-9E27-247C8F07EF5B}" presName="spNode" presStyleCnt="0"/>
      <dgm:spPr/>
      <dgm:t>
        <a:bodyPr/>
        <a:lstStyle/>
        <a:p>
          <a:endParaRPr lang="ru-RU"/>
        </a:p>
      </dgm:t>
    </dgm:pt>
    <dgm:pt modelId="{7E305452-362D-4DFA-8A6A-2CC0E790BE14}" type="pres">
      <dgm:prSet presAssocID="{4F409B27-A515-46BF-90DE-8E84D2E6FE09}" presName="sibTrans" presStyleLbl="sibTrans1D1" presStyleIdx="1" presStyleCnt="5"/>
      <dgm:spPr/>
      <dgm:t>
        <a:bodyPr/>
        <a:lstStyle/>
        <a:p>
          <a:endParaRPr lang="ru-RU"/>
        </a:p>
      </dgm:t>
    </dgm:pt>
    <dgm:pt modelId="{EF202692-F738-4876-991E-81A06BB6BE94}" type="pres">
      <dgm:prSet presAssocID="{6DDCA7FA-2994-4BB6-9452-768B80650F7C}" presName="node" presStyleLbl="node1" presStyleIdx="2" presStyleCnt="5" custScaleX="135150" custScaleY="136290" custRadScaleRad="101024" custRadScaleInc="-2277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5BDF24-7E0F-4C84-AABA-13DF0581FECF}" type="pres">
      <dgm:prSet presAssocID="{6DDCA7FA-2994-4BB6-9452-768B80650F7C}" presName="spNode" presStyleCnt="0"/>
      <dgm:spPr/>
      <dgm:t>
        <a:bodyPr/>
        <a:lstStyle/>
        <a:p>
          <a:endParaRPr lang="ru-RU"/>
        </a:p>
      </dgm:t>
    </dgm:pt>
    <dgm:pt modelId="{EABC299A-1290-46A5-8F1D-1BC391F2671A}" type="pres">
      <dgm:prSet presAssocID="{1A2D4834-E17A-4A7C-A5F7-A34928DABA0F}" presName="sibTrans" presStyleLbl="sibTrans1D1" presStyleIdx="2" presStyleCnt="5"/>
      <dgm:spPr/>
      <dgm:t>
        <a:bodyPr/>
        <a:lstStyle/>
        <a:p>
          <a:endParaRPr lang="ru-RU"/>
        </a:p>
      </dgm:t>
    </dgm:pt>
    <dgm:pt modelId="{B93336AE-9BBF-439C-9F7C-CF3FDCD8523B}" type="pres">
      <dgm:prSet presAssocID="{F33B4377-3303-4987-9326-21EE1237666D}" presName="node" presStyleLbl="node1" presStyleIdx="3" presStyleCnt="5" custScaleX="132789" custScaleY="136482" custRadScaleRad="101561" custRadScaleInc="11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3C385A-91DD-4493-9571-BF49D01FF345}" type="pres">
      <dgm:prSet presAssocID="{F33B4377-3303-4987-9326-21EE1237666D}" presName="spNode" presStyleCnt="0"/>
      <dgm:spPr/>
      <dgm:t>
        <a:bodyPr/>
        <a:lstStyle/>
        <a:p>
          <a:endParaRPr lang="ru-RU"/>
        </a:p>
      </dgm:t>
    </dgm:pt>
    <dgm:pt modelId="{DC67EEC8-5631-45D2-9F73-F21760B93079}" type="pres">
      <dgm:prSet presAssocID="{0E5343F0-C447-41FE-9069-D089FC6B4AC6}" presName="sibTrans" presStyleLbl="sibTrans1D1" presStyleIdx="3" presStyleCnt="5"/>
      <dgm:spPr/>
      <dgm:t>
        <a:bodyPr/>
        <a:lstStyle/>
        <a:p>
          <a:endParaRPr lang="ru-RU"/>
        </a:p>
      </dgm:t>
    </dgm:pt>
    <dgm:pt modelId="{813DED27-079E-4B1B-9466-BC866A84C828}" type="pres">
      <dgm:prSet presAssocID="{967BE9BE-8641-4F0A-A9D5-BC32019C78DD}" presName="node" presStyleLbl="node1" presStyleIdx="4" presStyleCnt="5" custScaleX="182867" custScaleY="183188" custRadScaleRad="108263" custRadScaleInc="-178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B7E5F4-F85C-4482-8D35-5881D8223ED2}" type="pres">
      <dgm:prSet presAssocID="{967BE9BE-8641-4F0A-A9D5-BC32019C78DD}" presName="spNode" presStyleCnt="0"/>
      <dgm:spPr/>
      <dgm:t>
        <a:bodyPr/>
        <a:lstStyle/>
        <a:p>
          <a:endParaRPr lang="ru-RU"/>
        </a:p>
      </dgm:t>
    </dgm:pt>
    <dgm:pt modelId="{E27BD739-C76B-476F-82C6-74C09E4561B3}" type="pres">
      <dgm:prSet presAssocID="{6E9B2C7D-07FB-4EA4-B527-6571E37EAF4D}" presName="sibTrans" presStyleLbl="sibTrans1D1" presStyleIdx="4" presStyleCnt="5"/>
      <dgm:spPr/>
      <dgm:t>
        <a:bodyPr/>
        <a:lstStyle/>
        <a:p>
          <a:endParaRPr lang="ru-RU"/>
        </a:p>
      </dgm:t>
    </dgm:pt>
  </dgm:ptLst>
  <dgm:cxnLst>
    <dgm:cxn modelId="{786E0A42-FBE4-4CDF-BECC-681BE9DD6A3C}" srcId="{20018236-F087-4F20-9710-5110137E9E9E}" destId="{6DDCA7FA-2994-4BB6-9452-768B80650F7C}" srcOrd="2" destOrd="0" parTransId="{C9004DD9-B85C-47D7-8A02-BAD88093B47D}" sibTransId="{1A2D4834-E17A-4A7C-A5F7-A34928DABA0F}"/>
    <dgm:cxn modelId="{1F184CA4-9410-45C6-95A4-B8745E063E20}" type="presOf" srcId="{1A2D4834-E17A-4A7C-A5F7-A34928DABA0F}" destId="{EABC299A-1290-46A5-8F1D-1BC391F2671A}" srcOrd="0" destOrd="0" presId="urn:microsoft.com/office/officeart/2005/8/layout/cycle5"/>
    <dgm:cxn modelId="{99402EAD-4A48-480A-A707-A001959CB1FB}" type="presOf" srcId="{4F409B27-A515-46BF-90DE-8E84D2E6FE09}" destId="{7E305452-362D-4DFA-8A6A-2CC0E790BE14}" srcOrd="0" destOrd="0" presId="urn:microsoft.com/office/officeart/2005/8/layout/cycle5"/>
    <dgm:cxn modelId="{B230A687-36FF-4DD2-88BD-7E7F8D2EC3F5}" type="presOf" srcId="{F33B4377-3303-4987-9326-21EE1237666D}" destId="{B93336AE-9BBF-439C-9F7C-CF3FDCD8523B}" srcOrd="0" destOrd="0" presId="urn:microsoft.com/office/officeart/2005/8/layout/cycle5"/>
    <dgm:cxn modelId="{0A88013C-EB22-4F6D-8118-A675053A2C14}" srcId="{20018236-F087-4F20-9710-5110137E9E9E}" destId="{E984F2D4-D2FD-4C9B-9E27-247C8F07EF5B}" srcOrd="1" destOrd="0" parTransId="{D92F38CC-8A26-45DF-AE77-6A544C197D4D}" sibTransId="{4F409B27-A515-46BF-90DE-8E84D2E6FE09}"/>
    <dgm:cxn modelId="{6B241522-68AC-4696-97C4-D00ECC714A4B}" type="presOf" srcId="{20018236-F087-4F20-9710-5110137E9E9E}" destId="{7F86E2DA-7FAC-4473-9A67-03ED59BE0EA4}" srcOrd="0" destOrd="0" presId="urn:microsoft.com/office/officeart/2005/8/layout/cycle5"/>
    <dgm:cxn modelId="{0D4E398A-B157-46F6-B662-93953D17B4B9}" srcId="{20018236-F087-4F20-9710-5110137E9E9E}" destId="{967BE9BE-8641-4F0A-A9D5-BC32019C78DD}" srcOrd="4" destOrd="0" parTransId="{5BB7E3BC-B2B6-4762-AE3B-39D2F89A4F8D}" sibTransId="{6E9B2C7D-07FB-4EA4-B527-6571E37EAF4D}"/>
    <dgm:cxn modelId="{AF1546D1-6C1B-4910-9675-09AB7255F549}" srcId="{20018236-F087-4F20-9710-5110137E9E9E}" destId="{DD96A8C2-013B-4C4C-AC58-EF61897474D2}" srcOrd="0" destOrd="0" parTransId="{E7A88636-B598-4B69-A717-7AF6F59AE3D2}" sibTransId="{1C171B87-4B55-468A-94A7-F4E9DAD719DD}"/>
    <dgm:cxn modelId="{DC0563B9-3132-4790-804D-FB6A01C27D0D}" type="presOf" srcId="{DD96A8C2-013B-4C4C-AC58-EF61897474D2}" destId="{B09488B4-4F3C-4D57-A9FE-95B3498AAF1F}" srcOrd="0" destOrd="0" presId="urn:microsoft.com/office/officeart/2005/8/layout/cycle5"/>
    <dgm:cxn modelId="{EADE6321-0682-40C3-B149-77E563F90C33}" type="presOf" srcId="{6DDCA7FA-2994-4BB6-9452-768B80650F7C}" destId="{EF202692-F738-4876-991E-81A06BB6BE94}" srcOrd="0" destOrd="0" presId="urn:microsoft.com/office/officeart/2005/8/layout/cycle5"/>
    <dgm:cxn modelId="{C596A54A-0620-4889-B4CF-F8CF2B58A919}" type="presOf" srcId="{E984F2D4-D2FD-4C9B-9E27-247C8F07EF5B}" destId="{1AB9710D-E01A-43C7-9923-82A54EFEC3AB}" srcOrd="0" destOrd="0" presId="urn:microsoft.com/office/officeart/2005/8/layout/cycle5"/>
    <dgm:cxn modelId="{33DD0B31-0CBF-450A-B782-65D8F32F7B03}" srcId="{20018236-F087-4F20-9710-5110137E9E9E}" destId="{F33B4377-3303-4987-9326-21EE1237666D}" srcOrd="3" destOrd="0" parTransId="{12E63CEF-7947-4DD9-867B-48C038AB4660}" sibTransId="{0E5343F0-C447-41FE-9069-D089FC6B4AC6}"/>
    <dgm:cxn modelId="{B11E304F-CFCD-446D-B9C7-378D845FB0E9}" type="presOf" srcId="{967BE9BE-8641-4F0A-A9D5-BC32019C78DD}" destId="{813DED27-079E-4B1B-9466-BC866A84C828}" srcOrd="0" destOrd="0" presId="urn:microsoft.com/office/officeart/2005/8/layout/cycle5"/>
    <dgm:cxn modelId="{DB3F2A40-6EA7-4A21-BB5E-D8B56FDCC2F9}" type="presOf" srcId="{6E9B2C7D-07FB-4EA4-B527-6571E37EAF4D}" destId="{E27BD739-C76B-476F-82C6-74C09E4561B3}" srcOrd="0" destOrd="0" presId="urn:microsoft.com/office/officeart/2005/8/layout/cycle5"/>
    <dgm:cxn modelId="{6E37168F-B5CB-4F88-88B1-059F39061A21}" type="presOf" srcId="{1C171B87-4B55-468A-94A7-F4E9DAD719DD}" destId="{C0F62059-338B-4E6D-B048-123553CE72D6}" srcOrd="0" destOrd="0" presId="urn:microsoft.com/office/officeart/2005/8/layout/cycle5"/>
    <dgm:cxn modelId="{FEEAF774-C369-4BD3-802D-3036AE673DDA}" type="presOf" srcId="{0E5343F0-C447-41FE-9069-D089FC6B4AC6}" destId="{DC67EEC8-5631-45D2-9F73-F21760B93079}" srcOrd="0" destOrd="0" presId="urn:microsoft.com/office/officeart/2005/8/layout/cycle5"/>
    <dgm:cxn modelId="{F00D6B88-EE1C-4B07-B376-CE864AEA30FA}" type="presParOf" srcId="{7F86E2DA-7FAC-4473-9A67-03ED59BE0EA4}" destId="{B09488B4-4F3C-4D57-A9FE-95B3498AAF1F}" srcOrd="0" destOrd="0" presId="urn:microsoft.com/office/officeart/2005/8/layout/cycle5"/>
    <dgm:cxn modelId="{0F738101-7116-4718-BEAC-CFBFBB84A4D0}" type="presParOf" srcId="{7F86E2DA-7FAC-4473-9A67-03ED59BE0EA4}" destId="{240C6E90-C23C-4353-8CB0-7529903BD939}" srcOrd="1" destOrd="0" presId="urn:microsoft.com/office/officeart/2005/8/layout/cycle5"/>
    <dgm:cxn modelId="{F7D0950D-3A88-475B-8F3E-87D178CB01BD}" type="presParOf" srcId="{7F86E2DA-7FAC-4473-9A67-03ED59BE0EA4}" destId="{C0F62059-338B-4E6D-B048-123553CE72D6}" srcOrd="2" destOrd="0" presId="urn:microsoft.com/office/officeart/2005/8/layout/cycle5"/>
    <dgm:cxn modelId="{A8160318-0B43-41BC-B84B-B210A9574467}" type="presParOf" srcId="{7F86E2DA-7FAC-4473-9A67-03ED59BE0EA4}" destId="{1AB9710D-E01A-43C7-9923-82A54EFEC3AB}" srcOrd="3" destOrd="0" presId="urn:microsoft.com/office/officeart/2005/8/layout/cycle5"/>
    <dgm:cxn modelId="{F903C058-215F-46C8-BD52-0229A5F56BD3}" type="presParOf" srcId="{7F86E2DA-7FAC-4473-9A67-03ED59BE0EA4}" destId="{464E67FB-4049-4397-9C8B-7B55FD01174E}" srcOrd="4" destOrd="0" presId="urn:microsoft.com/office/officeart/2005/8/layout/cycle5"/>
    <dgm:cxn modelId="{E2ECAC51-CEF0-407D-B92E-B4521CCF281D}" type="presParOf" srcId="{7F86E2DA-7FAC-4473-9A67-03ED59BE0EA4}" destId="{7E305452-362D-4DFA-8A6A-2CC0E790BE14}" srcOrd="5" destOrd="0" presId="urn:microsoft.com/office/officeart/2005/8/layout/cycle5"/>
    <dgm:cxn modelId="{C230237F-3E93-427B-AA48-30BD103AA55C}" type="presParOf" srcId="{7F86E2DA-7FAC-4473-9A67-03ED59BE0EA4}" destId="{EF202692-F738-4876-991E-81A06BB6BE94}" srcOrd="6" destOrd="0" presId="urn:microsoft.com/office/officeart/2005/8/layout/cycle5"/>
    <dgm:cxn modelId="{76D93E7A-BA9C-4ACC-9C37-C41B90C0EAA6}" type="presParOf" srcId="{7F86E2DA-7FAC-4473-9A67-03ED59BE0EA4}" destId="{945BDF24-7E0F-4C84-AABA-13DF0581FECF}" srcOrd="7" destOrd="0" presId="urn:microsoft.com/office/officeart/2005/8/layout/cycle5"/>
    <dgm:cxn modelId="{B3FB46BA-2E52-481B-B7B1-CF06893E0FF1}" type="presParOf" srcId="{7F86E2DA-7FAC-4473-9A67-03ED59BE0EA4}" destId="{EABC299A-1290-46A5-8F1D-1BC391F2671A}" srcOrd="8" destOrd="0" presId="urn:microsoft.com/office/officeart/2005/8/layout/cycle5"/>
    <dgm:cxn modelId="{F831B374-DFEA-4F39-9233-2C89D622462D}" type="presParOf" srcId="{7F86E2DA-7FAC-4473-9A67-03ED59BE0EA4}" destId="{B93336AE-9BBF-439C-9F7C-CF3FDCD8523B}" srcOrd="9" destOrd="0" presId="urn:microsoft.com/office/officeart/2005/8/layout/cycle5"/>
    <dgm:cxn modelId="{164078C6-A90B-4823-98A2-B53DD1329854}" type="presParOf" srcId="{7F86E2DA-7FAC-4473-9A67-03ED59BE0EA4}" destId="{A33C385A-91DD-4493-9571-BF49D01FF345}" srcOrd="10" destOrd="0" presId="urn:microsoft.com/office/officeart/2005/8/layout/cycle5"/>
    <dgm:cxn modelId="{9AC5FF30-86F2-4918-9F3C-3482959A3664}" type="presParOf" srcId="{7F86E2DA-7FAC-4473-9A67-03ED59BE0EA4}" destId="{DC67EEC8-5631-45D2-9F73-F21760B93079}" srcOrd="11" destOrd="0" presId="urn:microsoft.com/office/officeart/2005/8/layout/cycle5"/>
    <dgm:cxn modelId="{F746F9E5-4B67-4B30-82CE-D0F828B899B6}" type="presParOf" srcId="{7F86E2DA-7FAC-4473-9A67-03ED59BE0EA4}" destId="{813DED27-079E-4B1B-9466-BC866A84C828}" srcOrd="12" destOrd="0" presId="urn:microsoft.com/office/officeart/2005/8/layout/cycle5"/>
    <dgm:cxn modelId="{E52A95DB-DE52-45F8-B1A4-4491F61C379E}" type="presParOf" srcId="{7F86E2DA-7FAC-4473-9A67-03ED59BE0EA4}" destId="{9DB7E5F4-F85C-4482-8D35-5881D8223ED2}" srcOrd="13" destOrd="0" presId="urn:microsoft.com/office/officeart/2005/8/layout/cycle5"/>
    <dgm:cxn modelId="{45F39115-C0B9-4546-A6E4-61A7784F90D3}" type="presParOf" srcId="{7F86E2DA-7FAC-4473-9A67-03ED59BE0EA4}" destId="{E27BD739-C76B-476F-82C6-74C09E4561B3}" srcOrd="14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84FD1-8E07-48CD-8EA0-25C8512D4A5D}">
      <dsp:nvSpPr>
        <dsp:cNvPr id="0" name=""/>
        <dsp:cNvSpPr/>
      </dsp:nvSpPr>
      <dsp:spPr>
        <a:xfrm>
          <a:off x="3867" y="579196"/>
          <a:ext cx="2355233" cy="1480363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Возрастные особенности подростков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867" y="579196"/>
        <a:ext cx="2355233" cy="1480363"/>
      </dsp:txXfrm>
    </dsp:sp>
    <dsp:sp modelId="{F1B3E4E4-54CF-4FE0-A8F7-99983D268DA8}">
      <dsp:nvSpPr>
        <dsp:cNvPr id="0" name=""/>
        <dsp:cNvSpPr/>
      </dsp:nvSpPr>
      <dsp:spPr>
        <a:xfrm>
          <a:off x="2605828" y="579196"/>
          <a:ext cx="2905904" cy="1480363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Телекоммуникационные системы: телевидение, интернет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05828" y="579196"/>
        <a:ext cx="2905904" cy="1480363"/>
      </dsp:txXfrm>
    </dsp:sp>
    <dsp:sp modelId="{7B6C57EA-E5EA-421F-AF2E-CDB5939DE014}">
      <dsp:nvSpPr>
        <dsp:cNvPr id="0" name=""/>
        <dsp:cNvSpPr/>
      </dsp:nvSpPr>
      <dsp:spPr>
        <a:xfrm>
          <a:off x="5758460" y="579196"/>
          <a:ext cx="2467272" cy="1480363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Неусвоение нравственных норм и ценностей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58460" y="579196"/>
        <a:ext cx="2467272" cy="1480363"/>
      </dsp:txXfrm>
    </dsp:sp>
    <dsp:sp modelId="{E479AC67-AB2C-49CE-8304-EEA6ABE4F82F}">
      <dsp:nvSpPr>
        <dsp:cNvPr id="0" name=""/>
        <dsp:cNvSpPr/>
      </dsp:nvSpPr>
      <dsp:spPr>
        <a:xfrm>
          <a:off x="1252739" y="2306294"/>
          <a:ext cx="2684417" cy="1827790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Личностные особенности: агрессивность, негативизм, чувство одиночества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252739" y="2306294"/>
        <a:ext cx="2684417" cy="1827790"/>
      </dsp:txXfrm>
    </dsp:sp>
    <dsp:sp modelId="{3E7346FC-A977-4FF9-BA1F-C63F9C0B9BD0}">
      <dsp:nvSpPr>
        <dsp:cNvPr id="0" name=""/>
        <dsp:cNvSpPr/>
      </dsp:nvSpPr>
      <dsp:spPr>
        <a:xfrm>
          <a:off x="4183883" y="2306286"/>
          <a:ext cx="2792977" cy="1827804"/>
        </a:xfrm>
        <a:prstGeom prst="rect">
          <a:avLst/>
        </a:prstGeom>
        <a:solidFill>
          <a:schemeClr val="tx2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Эмоции: гнев, страх, обида, раздражение, чувство бессилия, потребность в самозащите и самоуважении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183883" y="2306286"/>
        <a:ext cx="2792977" cy="18278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C5CEED5-F19F-4FF7-952C-E7BB10BF360F}">
      <dsp:nvSpPr>
        <dsp:cNvPr id="0" name=""/>
        <dsp:cNvSpPr/>
      </dsp:nvSpPr>
      <dsp:spPr>
        <a:xfrm rot="5400000">
          <a:off x="-982846" y="875099"/>
          <a:ext cx="4312045" cy="256184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/>
            <a:t>САНКЦИОНИРОВАННЫЙ</a:t>
          </a:r>
          <a:endParaRPr lang="ru-RU" sz="1600" b="1" kern="1200" dirty="0"/>
        </a:p>
      </dsp:txBody>
      <dsp:txXfrm rot="-5400000">
        <a:off x="-107746" y="1280924"/>
        <a:ext cx="2561847" cy="1750198"/>
      </dsp:txXfrm>
    </dsp:sp>
    <dsp:sp modelId="{3075E33A-3EAB-4462-87A3-9AAEDCA61973}">
      <dsp:nvSpPr>
        <dsp:cNvPr id="0" name=""/>
        <dsp:cNvSpPr/>
      </dsp:nvSpPr>
      <dsp:spPr>
        <a:xfrm rot="5400000">
          <a:off x="1563721" y="679100"/>
          <a:ext cx="3463189" cy="21134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по предварительному согласованию с органом исполнительной власти субъекта Российской Федерации или органом местного самоуправления. 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238605" y="107386"/>
        <a:ext cx="2010253" cy="325685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07D3F-4C8C-4BE1-9831-47DAE72311A5}">
      <dsp:nvSpPr>
        <dsp:cNvPr id="0" name=""/>
        <dsp:cNvSpPr/>
      </dsp:nvSpPr>
      <dsp:spPr>
        <a:xfrm rot="5400000">
          <a:off x="-967209" y="968508"/>
          <a:ext cx="4240178" cy="2311454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b="1" kern="1200" dirty="0" smtClean="0"/>
            <a:t>НЕСАНКЦИОНИРОВАННЫЙ</a:t>
          </a:r>
          <a:endParaRPr lang="ru-RU" sz="1300" b="1" kern="1200" dirty="0"/>
        </a:p>
      </dsp:txBody>
      <dsp:txXfrm rot="-5400000">
        <a:off x="-2847" y="1159873"/>
        <a:ext cx="2311454" cy="1928724"/>
      </dsp:txXfrm>
    </dsp:sp>
    <dsp:sp modelId="{6F65F8D0-9BC4-491C-84A4-B1E24B6FA083}">
      <dsp:nvSpPr>
        <dsp:cNvPr id="0" name=""/>
        <dsp:cNvSpPr/>
      </dsp:nvSpPr>
      <dsp:spPr>
        <a:xfrm rot="5400000">
          <a:off x="1601701" y="705358"/>
          <a:ext cx="3383874" cy="198145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проводится без предварительного согласования с исполнительным органом власти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302912" y="100875"/>
        <a:ext cx="1884725" cy="31904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488B4-4F3C-4D57-A9FE-95B3498AAF1F}">
      <dsp:nvSpPr>
        <dsp:cNvPr id="0" name=""/>
        <dsp:cNvSpPr/>
      </dsp:nvSpPr>
      <dsp:spPr>
        <a:xfrm>
          <a:off x="3344977" y="-119415"/>
          <a:ext cx="2017236" cy="138144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Здоровая эмоциональная атмосфера в семье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12414" y="-51978"/>
        <a:ext cx="1882362" cy="1246574"/>
      </dsp:txXfrm>
    </dsp:sp>
    <dsp:sp modelId="{C0F62059-338B-4E6D-B048-123553CE72D6}">
      <dsp:nvSpPr>
        <dsp:cNvPr id="0" name=""/>
        <dsp:cNvSpPr/>
      </dsp:nvSpPr>
      <dsp:spPr>
        <a:xfrm>
          <a:off x="2597726" y="821403"/>
          <a:ext cx="4628480" cy="4628480"/>
        </a:xfrm>
        <a:custGeom>
          <a:avLst/>
          <a:gdLst/>
          <a:ahLst/>
          <a:cxnLst/>
          <a:rect l="0" t="0" r="0" b="0"/>
          <a:pathLst>
            <a:path>
              <a:moveTo>
                <a:pt x="2969444" y="94687"/>
              </a:moveTo>
              <a:arcTo wR="2314240" hR="2314240" stAng="17186785" swAng="95491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B9710D-E01A-43C7-9923-82A54EFEC3AB}">
      <dsp:nvSpPr>
        <dsp:cNvPr id="0" name=""/>
        <dsp:cNvSpPr/>
      </dsp:nvSpPr>
      <dsp:spPr>
        <a:xfrm>
          <a:off x="5152315" y="1301830"/>
          <a:ext cx="3303428" cy="2144481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Традиции доверительного общения, уважения и любви к ребенку(безусловное принятие как основа взаимоотношений в семье)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57000" y="1406515"/>
        <a:ext cx="3094058" cy="1935111"/>
      </dsp:txXfrm>
    </dsp:sp>
    <dsp:sp modelId="{7E305452-362D-4DFA-8A6A-2CC0E790BE14}">
      <dsp:nvSpPr>
        <dsp:cNvPr id="0" name=""/>
        <dsp:cNvSpPr/>
      </dsp:nvSpPr>
      <dsp:spPr>
        <a:xfrm>
          <a:off x="2709092" y="-358327"/>
          <a:ext cx="4628480" cy="4628480"/>
        </a:xfrm>
        <a:custGeom>
          <a:avLst/>
          <a:gdLst/>
          <a:ahLst/>
          <a:cxnLst/>
          <a:rect l="0" t="0" r="0" b="0"/>
          <a:pathLst>
            <a:path>
              <a:moveTo>
                <a:pt x="4005906" y="3893473"/>
              </a:moveTo>
              <a:arcTo wR="2314240" hR="2314240" stAng="2581878" swAng="53157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202692-F738-4876-991E-81A06BB6BE94}">
      <dsp:nvSpPr>
        <dsp:cNvPr id="0" name=""/>
        <dsp:cNvSpPr/>
      </dsp:nvSpPr>
      <dsp:spPr>
        <a:xfrm>
          <a:off x="4568794" y="3847692"/>
          <a:ext cx="2409771" cy="1579563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Информирование ребенка о нормах и правилах поведения, законодательных нормах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645902" y="3924800"/>
        <a:ext cx="2255555" cy="1425347"/>
      </dsp:txXfrm>
    </dsp:sp>
    <dsp:sp modelId="{EABC299A-1290-46A5-8F1D-1BC391F2671A}">
      <dsp:nvSpPr>
        <dsp:cNvPr id="0" name=""/>
        <dsp:cNvSpPr/>
      </dsp:nvSpPr>
      <dsp:spPr>
        <a:xfrm>
          <a:off x="1866032" y="602518"/>
          <a:ext cx="4628480" cy="4628480"/>
        </a:xfrm>
        <a:custGeom>
          <a:avLst/>
          <a:gdLst/>
          <a:ahLst/>
          <a:cxnLst/>
          <a:rect l="0" t="0" r="0" b="0"/>
          <a:pathLst>
            <a:path>
              <a:moveTo>
                <a:pt x="2578073" y="4613392"/>
              </a:moveTo>
              <a:arcTo wR="2314240" hR="2314240" stAng="5007228" swAng="564249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3336AE-9BBF-439C-9F7C-CF3FDCD8523B}">
      <dsp:nvSpPr>
        <dsp:cNvPr id="0" name=""/>
        <dsp:cNvSpPr/>
      </dsp:nvSpPr>
      <dsp:spPr>
        <a:xfrm>
          <a:off x="1571639" y="3928533"/>
          <a:ext cx="2367674" cy="158178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Личный пример </a:t>
          </a:r>
          <a:r>
            <a:rPr lang="ru-RU" sz="1800" kern="1200" dirty="0" err="1" smtClean="0">
              <a:latin typeface="Times New Roman" panose="02020603050405020304" pitchFamily="18" charset="0"/>
              <a:cs typeface="Times New Roman" panose="02020603050405020304" pitchFamily="18" charset="0"/>
            </a:rPr>
            <a:t>просоциального</a:t>
          </a: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поведения и гражданского участия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648856" y="4005750"/>
        <a:ext cx="2213240" cy="1427355"/>
      </dsp:txXfrm>
    </dsp:sp>
    <dsp:sp modelId="{DC67EEC8-5631-45D2-9F73-F21760B93079}">
      <dsp:nvSpPr>
        <dsp:cNvPr id="0" name=""/>
        <dsp:cNvSpPr/>
      </dsp:nvSpPr>
      <dsp:spPr>
        <a:xfrm>
          <a:off x="1575860" y="124370"/>
          <a:ext cx="4628480" cy="4628480"/>
        </a:xfrm>
        <a:custGeom>
          <a:avLst/>
          <a:gdLst/>
          <a:ahLst/>
          <a:cxnLst/>
          <a:rect l="0" t="0" r="0" b="0"/>
          <a:pathLst>
            <a:path>
              <a:moveTo>
                <a:pt x="459357" y="3698117"/>
              </a:moveTo>
              <a:arcTo wR="2314240" hR="2314240" stAng="8596463" swAng="606726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13DED27-079E-4B1B-9466-BC866A84C828}">
      <dsp:nvSpPr>
        <dsp:cNvPr id="0" name=""/>
        <dsp:cNvSpPr/>
      </dsp:nvSpPr>
      <dsp:spPr>
        <a:xfrm>
          <a:off x="161338" y="1229522"/>
          <a:ext cx="3260582" cy="2123098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Опыт совместного досуга и социально ориентированного гражданского действия(семейные социальные проекты, участие родителей в школьной жизни)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64979" y="1333163"/>
        <a:ext cx="3053300" cy="1915816"/>
      </dsp:txXfrm>
    </dsp:sp>
    <dsp:sp modelId="{E27BD739-C76B-476F-82C6-74C09E4561B3}">
      <dsp:nvSpPr>
        <dsp:cNvPr id="0" name=""/>
        <dsp:cNvSpPr/>
      </dsp:nvSpPr>
      <dsp:spPr>
        <a:xfrm>
          <a:off x="1516435" y="690015"/>
          <a:ext cx="4628480" cy="4628480"/>
        </a:xfrm>
        <a:custGeom>
          <a:avLst/>
          <a:gdLst/>
          <a:ahLst/>
          <a:cxnLst/>
          <a:rect l="0" t="0" r="0" b="0"/>
          <a:pathLst>
            <a:path>
              <a:moveTo>
                <a:pt x="1006166" y="405143"/>
              </a:moveTo>
              <a:arcTo wR="2314240" hR="2314240" stAng="14134911" swAng="1007727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0C833-AC15-4520-BA82-F6862047C020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71E64D-E98C-4038-A13C-E6AF3EBCCD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21453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10" Type="http://schemas.openxmlformats.org/officeDocument/2006/relationships/image" Target="../media/image11.jpe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diagramLayout" Target="../diagrams/layout2.xml"/><Relationship Id="rId7" Type="http://schemas.openxmlformats.org/officeDocument/2006/relationships/diagramLayout" Target="../diagrams/layout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3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microsoft.com/office/2007/relationships/diagramDrawing" Target="../diagrams/drawing2.xml"/><Relationship Id="rId4" Type="http://schemas.openxmlformats.org/officeDocument/2006/relationships/diagramQuickStyle" Target="../diagrams/quickStyle2.xml"/><Relationship Id="rId9" Type="http://schemas.openxmlformats.org/officeDocument/2006/relationships/diagramColors" Target="../diagrams/colors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microsoft.com/office/2007/relationships/diagramDrawing" Target="../diagrams/drawing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3500438"/>
            <a:ext cx="9144000" cy="335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8" descr="h_92235"/>
          <p:cNvPicPr>
            <a:picLocks noChangeAspect="1" noChangeArrowheads="1"/>
          </p:cNvPicPr>
          <p:nvPr/>
        </p:nvPicPr>
        <p:blipFill>
          <a:blip r:embed="rId3">
            <a:lum bright="36000" contrast="-6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85860"/>
            <a:ext cx="9144000" cy="4572032"/>
          </a:xfrm>
          <a:prstGeom prst="rect">
            <a:avLst/>
          </a:prstGeom>
          <a:noFill/>
          <a:ln w="76200" cmpd="tri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500034" y="214290"/>
            <a:ext cx="8358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Государственное  бюджетное  учреждение дополнительного образования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Центр психолого-педагогической, медицинской и социальной помощи </a:t>
            </a:r>
          </a:p>
          <a:p>
            <a:pPr algn="ctr"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Выборгского района Санкт-Петербурга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86000" y="3105834"/>
            <a:ext cx="4572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2771800" y="5963354"/>
            <a:ext cx="38884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Костромской проспект, дом 7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Тел: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sym typeface="Wingdings" panose="05000000000000000000" pitchFamily="2" charset="2"/>
              </a:rPr>
              <a:t>(812)553-18-75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86598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4857760"/>
            <a:ext cx="8286808" cy="200024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ДЕТСКО – РОДИТЕЛЬСКИХ ОТНОШЕНИЙ КАК УСЛОВИЕ ПОДДЕРЖКИ И ФОРМИРОВАНИЯ СОЦИАЛЬНОЙ И ГРАЖДАНСКОЙ АКТИВНОСТИ РЕБЕНКА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6" name="Picture 2" descr="https://4.bp.blogspot.com/-laEnpkTAHyc/WIO1Xmu7SHI/AAAAAAAAAWs/4vgPN8dH8ZUHVzAwbk9wnSIlGNBCzIM4gCLcB/w1200-h630-p-k-no-nu/rod_deti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62422">
            <a:off x="7342224" y="3280785"/>
            <a:ext cx="1768941" cy="9286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1635889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169476"/>
            <a:ext cx="54726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ГРАЖДАНСКАЯ АКТИВНОСТЬ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1891" y="1673753"/>
            <a:ext cx="849694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buFontTx/>
              <a:buChar char="-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 индивидов и социальных групп, направленная на изменение и развитие гражданского общества (Яценко Н.Е. Толковый словарь обществоведческих терминов.-СПб, 1999)</a:t>
            </a:r>
          </a:p>
          <a:p>
            <a:pPr marL="342900" indent="-342900" algn="just">
              <a:buFontTx/>
              <a:buChar char="-"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Противоположными гражданской активности выступают такие характеристики  как эгоцентризм и склонность к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асоциальному (противоправному)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поведению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http://gov.cap.ru/Content/news/201707/24/Original/10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43688"/>
            <a:ext cx="1868533" cy="1530065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037" y="4725144"/>
            <a:ext cx="4674096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725144"/>
            <a:ext cx="4716016" cy="2132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21965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429684" cy="936104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СОЦИАЛИЗАЦИИ И РАЗВИТИЯ СОВРЕМЕННОГО РЕБЕНКА КАК ФАКТОРЫ,  ПОВЫШАЮЩИЕ РИСК ЕГО АСОЦИАЛЬНОГО ПОВЕДЕНИЯ</a:t>
            </a:r>
            <a:endParaRPr lang="ru-RU" sz="2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1124744"/>
            <a:ext cx="8856984" cy="5616624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Существенно изменились все ключевые характеристики развития личности ребенка: когнитивные, эмоциональные,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волевые.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овременного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стало исключительно трудно обучать, воспитывать, социализировать традиционными педагогическими методами как в семье так и в школе.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числа детей с эмоциональными проблемами, находящихся в состоянии аффективной напряженности из-за постоянного чувства незащищенности, отсутствия опоры в близком окружении и потому беспомощности.</a:t>
            </a:r>
          </a:p>
          <a:p>
            <a:pPr>
              <a:buFont typeface="Wingdings" panose="05000000000000000000" pitchFamily="2" charset="2"/>
              <a:buChar char="Ø"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Рост практически всех классов заболеваний у старших подростков  (данные КЗ СПБ,2016г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и запреты не выступают для современных подростков фактором регулирования поведения, нельзя говорить о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сформированности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них чувств ответственности и долга, стойких моральных принципов, осознанного соблюдения норм и правил поведения.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/>
          </a:p>
          <a:p>
            <a:pPr algn="just"/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xmlns="" val="1941809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260648"/>
            <a:ext cx="8229600" cy="1143000"/>
          </a:xfrm>
          <a:noFill/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ИСТОКИ АСОЦИАЛЬНЫХ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ЭКСТРЕМИСТСКИХ ПРОЯВЛЕНИЙ В МОЛОДЕЖНОЙ СРЕДЕ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603200063"/>
              </p:ext>
            </p:extLst>
          </p:nvPr>
        </p:nvGraphicFramePr>
        <p:xfrm>
          <a:off x="457200" y="1412875"/>
          <a:ext cx="8229600" cy="4713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316" name="Picture 4" descr="http://clipart-library.com/img/142328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1000108"/>
            <a:ext cx="902490" cy="1294877"/>
          </a:xfrm>
          <a:prstGeom prst="rect">
            <a:avLst/>
          </a:prstGeom>
          <a:noFill/>
        </p:spPr>
      </p:pic>
      <p:pic>
        <p:nvPicPr>
          <p:cNvPr id="13318" name="Picture 6" descr="https://adview.ru/wp-content/uploads/2016/06/88a1bf58f7b5379fe8d829399f76071d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786182" y="1285860"/>
            <a:ext cx="1361882" cy="1018687"/>
          </a:xfrm>
          <a:prstGeom prst="rect">
            <a:avLst/>
          </a:prstGeom>
          <a:noFill/>
        </p:spPr>
      </p:pic>
      <p:pic>
        <p:nvPicPr>
          <p:cNvPr id="1026" name="Picture 2" descr="http://proza.moscow/pics/2018/04/18/1503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1241" y="1285861"/>
            <a:ext cx="1387884" cy="919004"/>
          </a:xfrm>
          <a:prstGeom prst="rect">
            <a:avLst/>
          </a:prstGeom>
          <a:noFill/>
        </p:spPr>
      </p:pic>
      <p:pic>
        <p:nvPicPr>
          <p:cNvPr id="1028" name="Picture 4" descr="http://booksonline.com.ua/pic/1/4/1/7/2/6/i_021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2214546" y="5429264"/>
            <a:ext cx="1819257" cy="828729"/>
          </a:xfrm>
          <a:prstGeom prst="rect">
            <a:avLst/>
          </a:prstGeom>
          <a:noFill/>
        </p:spPr>
      </p:pic>
      <p:pic>
        <p:nvPicPr>
          <p:cNvPr id="1030" name="Picture 6" descr="https://empiremam.com/upload/iblock/1fb/1fb74e2a7aa22fc6bad84ed7cd9dbf49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36095" y="5504821"/>
            <a:ext cx="1421921" cy="1066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793536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3857652" cy="1162050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ПОДРОСТКОВ ХАРАКТЕРНЫ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512" y="1196752"/>
            <a:ext cx="5328592" cy="5472608"/>
          </a:xfrm>
        </p:spPr>
        <p:txBody>
          <a:bodyPr>
            <a:no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кризис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идентичности;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несформированность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нравственных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повышенная активность;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желание самоутвердиться;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подростки 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чувствительны к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бесперспективности, несправедливости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отчуждению, отсутствию настоящего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дела</a:t>
            </a:r>
            <a:r>
              <a:rPr lang="ru-RU" sz="2000" dirty="0" smtClean="0"/>
              <a:t>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еакция группирования;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реакция  оппозиции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(противодействие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сопротивление);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 smtClean="0"/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ru-RU" sz="2000" dirty="0"/>
          </a:p>
        </p:txBody>
      </p:sp>
      <p:pic>
        <p:nvPicPr>
          <p:cNvPr id="6" name="Picture 4" descr="http://clipart-library.com/img/142328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836712"/>
            <a:ext cx="3384376" cy="51256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720994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4678" y="274638"/>
            <a:ext cx="5472122" cy="1832215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РЕБЕНОК В ИНТЕРНЕТЕ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СИТУАЦИЯ 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СОВРЕМЕННОЙ ПЕТЕРБУРГСКОЙ </a:t>
            </a:r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СЕМЬЕ</a:t>
            </a: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24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106853"/>
            <a:ext cx="8424936" cy="3697295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Используют систему «родительский контроль» -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  <a:r>
              <a:rPr lang="ru-RU" sz="20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%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Знают «ник», «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аватар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«статус» своего ребенка в интернете -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55%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Ограничивают активность ребенка в интернете - 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50%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родителей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Признали, что нет возможности ограничить время пребывания ребенка в Интернете - 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25%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Знают о существовании закрытых Интернет-сообществ в среднем </a:t>
            </a:r>
            <a:r>
              <a:rPr lang="ru-RU" sz="20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48%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 Санкт-Петербурга. </a:t>
            </a:r>
          </a:p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мнению родителей, в среднем у трети петербургских подростков − школьников имелся опыт общения в Интернете, побудивший его к нежелательной, по их мнению, встрече с незнакомыми людьми, сборам по призыву участников групп, сообществ, блогов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Исследование СПб АППО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6" descr="https://adview.ru/wp-content/uploads/2016/06/88a1bf58f7b5379fe8d829399f76071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28605"/>
            <a:ext cx="2243648" cy="167824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2722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5286388"/>
            <a:ext cx="8643998" cy="1166948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ПОСЛЕДНЕЕ ВРЕМЯ НАБЛЮДАЕТСЯ ТЕНДЕНЦИЯ К УВЕЛИЧЕНИЮ ИНТЕРЕСА  ПОДРОСТКОВ К МИТИНГАМ.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AutoShape 2" descr="ÐÐ°ÑÑÐ¸Ð½ÐºÐ¸ Ð¿Ð¾ Ð·Ð°Ð¿ÑÐ¾ÑÑ Ð³ÑÐ°Ð¶Ð´Ð°Ð½ÑÐºÐ°Ñ Ð°ÐºÑÐ¸Ð²Ð½Ð¾ÑÑÑ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5079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МИТИНГ</a:t>
            </a:r>
            <a:r>
              <a:rPr lang="ru-RU" sz="28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массовое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присутствие граждан в определенном месте для публичного выражения общественного мнения по поводу актуальных проблем преимущественно общественно-политического характера (Федеральный закон от 19.06.2004 N 54-ФЗ (ред. от 07.06.2017) "О собраниях, митингах, демонстрациях, шествиях и пикетированиях)</a:t>
            </a:r>
            <a:endParaRPr lang="ru-RU" sz="28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836032366"/>
              </p:ext>
            </p:extLst>
          </p:nvPr>
        </p:nvGraphicFramePr>
        <p:xfrm>
          <a:off x="251520" y="2348880"/>
          <a:ext cx="4244280" cy="4320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xmlns="" val="51847161"/>
              </p:ext>
            </p:extLst>
          </p:nvPr>
        </p:nvGraphicFramePr>
        <p:xfrm>
          <a:off x="4648200" y="2348880"/>
          <a:ext cx="4281518" cy="42484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xmlns="" val="34454015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s://banner2.kisspng.com/20180412/yiw/kisspng-exclamation-mark-interjection-clip-art-warning-sign-5acf72ba462c67.663742691523544762287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560935"/>
            <a:ext cx="1682051" cy="168205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51520" y="2852936"/>
            <a:ext cx="8501123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Для проведения предварительной агитации организаторы могут использовать СМИ, устные призывы, распространять листовки, плакаты и объявления, использовать иные не запрещенные законодательством РФ формы агитации.</a:t>
            </a:r>
            <a:br>
              <a:rPr lang="ru-RU" sz="28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73406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2420888"/>
            <a:ext cx="8784976" cy="2592288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ru-RU" dirty="0"/>
              <a:t>Получить информацию о  </a:t>
            </a:r>
            <a:r>
              <a:rPr lang="ru-RU" dirty="0" err="1"/>
              <a:t>санкционированности</a:t>
            </a:r>
            <a:r>
              <a:rPr lang="ru-RU" dirty="0"/>
              <a:t> митинга можно в администрации органа исполнительной власти субъекта Российской Федерации или органа местного самоуправления, на территории которого будет проводиться митинг (Федеральный закон от 19.06.2004 N 54-ФЗ (ред. от 07.06.2017) "О собраниях, митингах, демонстрациях, шествиях и пикетированиях). </a:t>
            </a:r>
          </a:p>
        </p:txBody>
      </p:sp>
      <p:pic>
        <p:nvPicPr>
          <p:cNvPr id="5" name="Picture 4" descr="https://im0-tub-ru.yandex.net/i?id=431cd13696b7baed9e145e24719267e9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99792" y="185767"/>
            <a:ext cx="4158224" cy="216311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822032"/>
            <a:ext cx="9144000" cy="2030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7599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lum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25000"/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70" y="0"/>
            <a:ext cx="91398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15117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265" y="2780928"/>
            <a:ext cx="2211335" cy="2016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just"/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Несовершеннолетний, совершивший административное правонарушение, ставится на профилактический учет в отдел по делам несовершеннолетних (ОДН). </a:t>
            </a: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602632" cy="4525963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6700" b="1" dirty="0" smtClean="0">
                <a:solidFill>
                  <a:schemeClr val="accent1">
                    <a:lumMod val="75000"/>
                  </a:schemeClr>
                </a:solidFill>
              </a:rPr>
              <a:t>ОСНОВАНИЕ</a:t>
            </a:r>
          </a:p>
          <a:p>
            <a:pPr marL="0" indent="0">
              <a:buNone/>
            </a:pPr>
            <a:endParaRPr lang="ru-RU" sz="67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3131840" y="1412776"/>
            <a:ext cx="5832648" cy="5256584"/>
          </a:xfrm>
        </p:spPr>
        <p:txBody>
          <a:bodyPr>
            <a:normAutofit fontScale="47500" lnSpcReduction="20000"/>
          </a:bodyPr>
          <a:lstStyle/>
          <a:p>
            <a:pPr marL="0" indent="0" algn="just">
              <a:buNone/>
            </a:pPr>
            <a:r>
              <a:rPr lang="ru-RU" sz="3800" dirty="0"/>
              <a:t>-   Федеральный закон от 24.06.1999 г. №120-ФЗ «Об основах системы профилактики безнадзорности и правонарушений несовершеннолетних</a:t>
            </a:r>
            <a:r>
              <a:rPr lang="ru-RU" sz="3800" dirty="0" smtClean="0"/>
              <a:t>»;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- Федеральный закон от 07.02.2011 г. № 3-ФЗ «О полиции</a:t>
            </a:r>
            <a:r>
              <a:rPr lang="ru-RU" sz="3800" dirty="0" smtClean="0"/>
              <a:t>»;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- Приказ МВД России от 15.07.2013 г. №845 «Об утверждении инструкции по </a:t>
            </a:r>
            <a:r>
              <a:rPr lang="ru-RU" sz="3800" dirty="0" smtClean="0"/>
              <a:t>организации </a:t>
            </a:r>
            <a:r>
              <a:rPr lang="ru-RU" sz="3800" dirty="0"/>
              <a:t>деятельности подразделений по делам несовершеннолетних ОВД РФ</a:t>
            </a:r>
            <a:r>
              <a:rPr lang="ru-RU" sz="3800" dirty="0" smtClean="0"/>
              <a:t>»;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- Постановление Правительства Санкт-Петербурга от 26.12.2014 г. №1243 «Об организации деятельности комиссий по делам несовершеннолетних и защите их прав</a:t>
            </a:r>
            <a:r>
              <a:rPr lang="ru-RU" sz="3800" dirty="0" smtClean="0"/>
              <a:t>»;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- Закон Санкт-Петербурга от 08.05.2007 г. №160-32 «О комиссиях по делам несовершеннолетних и защите их прав</a:t>
            </a:r>
            <a:r>
              <a:rPr lang="ru-RU" sz="3800" dirty="0" smtClean="0"/>
              <a:t>»;</a:t>
            </a: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/>
            </a:r>
            <a:br>
              <a:rPr lang="ru-RU" sz="3800" dirty="0"/>
            </a:br>
            <a:r>
              <a:rPr lang="ru-RU" sz="3800" dirty="0"/>
              <a:t>- Кодекс Российской Федерации «Об административных правонарушениях» от 30.12.2001 г №195-ФЗ (ред. от 03.08.2018) ( с изм. и доп., вступ. в силу с 01.10.2018</a:t>
            </a:r>
            <a:r>
              <a:rPr lang="ru-RU" dirty="0" smtClean="0"/>
              <a:t>).</a:t>
            </a:r>
            <a:endParaRPr lang="ru-RU" dirty="0"/>
          </a:p>
          <a:p>
            <a:endParaRPr lang="ru-RU" dirty="0"/>
          </a:p>
        </p:txBody>
      </p:sp>
      <p:sp>
        <p:nvSpPr>
          <p:cNvPr id="8" name="AutoShape 2" descr="ÐÐ°ÑÑÐ¸Ð½ÐºÐ¸ Ð¿Ð¾ Ð·Ð°Ð¿ÑÐ¾ÑÑ Ð½Ð¾ÑÐ¼Ð°ÑÐ¸Ð²Ð½ÑÐµ Ð´Ð¾ÐºÑÐ¼ÐµÐ½ÑÑ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4" descr="ÐÐ°ÑÑÐ¸Ð½ÐºÐ¸ Ð¿Ð¾ Ð·Ð°Ð¿ÑÐ¾ÑÑ Ð½Ð¾ÑÐ¼Ð°ÑÐ¸Ð²Ð½ÑÐµ Ð´Ð¾ÐºÑÐ¼ÐµÐ½ÑÑ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34203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трелка вниз 1"/>
          <p:cNvSpPr/>
          <p:nvPr/>
        </p:nvSpPr>
        <p:spPr>
          <a:xfrm flipH="1">
            <a:off x="4232492" y="4141040"/>
            <a:ext cx="426918" cy="4286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12290" name="Picture 2" descr="http://artsupermarket.ru/images/sps-039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6" y="428604"/>
            <a:ext cx="2517144" cy="2286016"/>
          </a:xfrm>
          <a:prstGeom prst="rect">
            <a:avLst/>
          </a:prstGeom>
          <a:noFill/>
        </p:spPr>
      </p:pic>
      <p:pic>
        <p:nvPicPr>
          <p:cNvPr id="12292" name="Picture 4" descr="https://img.labirint.ru/images/comments_pic/1106/01labf8sh12972226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4643446"/>
            <a:ext cx="3143272" cy="1761211"/>
          </a:xfrm>
          <a:prstGeom prst="rect">
            <a:avLst/>
          </a:prstGeom>
          <a:noFill/>
        </p:spPr>
      </p:pic>
      <p:pic>
        <p:nvPicPr>
          <p:cNvPr id="12294" name="Picture 6" descr="http://old.nkozlov.ru/upload/images/0503/05032417521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14414" y="4714884"/>
            <a:ext cx="2857520" cy="1714512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429256" y="428604"/>
            <a:ext cx="350043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Семейные отношения «выступают в роли наиболее важных, значимых для индивида, чем объясняется их ведущая роль в формировании патогенных ситуаций и психических нарушений» (Ушаков Г.К., 1987)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428604"/>
            <a:ext cx="278608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 как граждански ориентированного, так и эгоцентричного, асоциального поведения закладываются на этапе семейного воспитания.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428860" y="2786058"/>
            <a:ext cx="3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Неблагополучная обстановка в семье потенциально способствует асоциальному, противоправному поведению подростка.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021116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71538" y="5072074"/>
            <a:ext cx="7056784" cy="37087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ИЗБАЛОВАННОСТЬ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sz="half" idx="2"/>
          </p:nvPr>
        </p:nvSpPr>
        <p:spPr>
          <a:xfrm>
            <a:off x="285720" y="5429264"/>
            <a:ext cx="8496944" cy="1224136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елает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неспособным противостоять стрессовым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ситуациям. В качестве «защиты»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принять «поддержку» вербовщиков в члены организации экстремистской направленности</a:t>
            </a:r>
            <a:r>
              <a:rPr lang="ru-RU" sz="1800" dirty="0"/>
              <a:t>.</a:t>
            </a:r>
          </a:p>
          <a:p>
            <a:endParaRPr lang="ru-RU" sz="1800" dirty="0"/>
          </a:p>
        </p:txBody>
      </p:sp>
      <p:pic>
        <p:nvPicPr>
          <p:cNvPr id="2" name="Рисунок 1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378" r="2378"/>
          <a:stretch>
            <a:fillRect/>
          </a:stretch>
        </p:blipFill>
        <p:spPr>
          <a:xfrm>
            <a:off x="357158" y="214290"/>
            <a:ext cx="8358246" cy="4857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80279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5157192"/>
            <a:ext cx="7920880" cy="43204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СКРЫТАЯ БЕЗНАДЗОРНОСТЬ (ГИПООПЕКА)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526789"/>
            <a:ext cx="8352928" cy="1296144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Сама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себе не травмирует психику, но затрудняет формирование волевых качеств личности. Это делает уязвимой личность, например, для алкоголизации,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наркопотребления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для вовлечения в группы асоциальной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направленности.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24" r="7524"/>
          <a:stretch>
            <a:fillRect/>
          </a:stretch>
        </p:blipFill>
        <p:spPr bwMode="auto">
          <a:xfrm>
            <a:off x="395536" y="214290"/>
            <a:ext cx="8424936" cy="49429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980977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5000636"/>
            <a:ext cx="7920880" cy="56673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ГИПЕРОПЕКА 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7544" y="5572140"/>
            <a:ext cx="8424936" cy="1013990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подавлять волю и самостоятельность мышления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ребенка, так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 провоцировать его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протест, способствовать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инициированию агрессивных, экстремистских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проявлений.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458" r="6458"/>
          <a:stretch>
            <a:fillRect/>
          </a:stretch>
        </p:blipFill>
        <p:spPr bwMode="auto">
          <a:xfrm>
            <a:off x="395536" y="332656"/>
            <a:ext cx="8568952" cy="4810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9923764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5157192"/>
            <a:ext cx="7128792" cy="566738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ПСИХОЛОГИЧЕСКОЕ ДАВЛЕНИЕ</a:t>
            </a:r>
            <a:endParaRPr lang="ru-RU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95536" y="5661248"/>
            <a:ext cx="8424936" cy="941982"/>
          </a:xfrm>
        </p:spPr>
        <p:txBody>
          <a:bodyPr>
            <a:noAutofit/>
          </a:bodyPr>
          <a:lstStyle/>
          <a:p>
            <a:pPr algn="just"/>
            <a:r>
              <a:rPr lang="ru-RU" sz="1800" dirty="0" smtClean="0"/>
              <a:t>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Непереносимое нервно-психическое напряжение ослабляет способность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подростка сопротивляться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самым различным психотравмирующим явлениям и социальным рискам и пр.</a:t>
            </a: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667" r="16667"/>
          <a:stretch>
            <a:fillRect/>
          </a:stretch>
        </p:blipFill>
        <p:spPr bwMode="auto">
          <a:xfrm>
            <a:off x="323528" y="214290"/>
            <a:ext cx="8568952" cy="5014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126289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5186370" cy="2439982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БАЗОВОЕ ДОВЕРИЕ КАК  РЕЗУЛЬТАТ БЛАГОПОЛУЧНЫХ ДЕТСКО-РОДИТЕЛЬСКИХ ОТНОШЕНИЙ</a:t>
            </a:r>
            <a:endParaRPr lang="ru-RU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357158" y="2786058"/>
            <a:ext cx="8472518" cy="374102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Понятие </a:t>
            </a:r>
            <a:r>
              <a:rPr lang="ru-RU" sz="2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«базовое доверие»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введено всемирно известным психологом и историком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Э.Эриксоном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Э.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Эриксону,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развития у ребенка чувства доверия к другим людям и миру зависит от качества получаемой им материнской заботы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«...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матери формируют чувство доверия у своих детей благодаря такому обращению, которое по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своей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сути состоит из чуткой заботы об индивидуальных потребностях ребенка и отчетливого ощущения того, что она сама – тот человек, которому можно доверять».</a:t>
            </a:r>
          </a:p>
          <a:p>
            <a:pPr marL="0" indent="0" algn="just">
              <a:buNone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этому у ребенка закладывается основа для чувства «все хорошо»; для появления чувства тождества; для становления тем, кем он станет, согласно надеждам других". </a:t>
            </a:r>
          </a:p>
        </p:txBody>
      </p:sp>
      <p:pic>
        <p:nvPicPr>
          <p:cNvPr id="7170" name="Picture 2" descr="https://pp.userapi.com/c841420/v841420765/68f89/GF7aF1INeF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46" y="428604"/>
            <a:ext cx="2910840" cy="20637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4505794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928694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УСПЕШНОСТИ ФОРМИРОВАНИЯ ГРАЖДАНСКОЙ И СОЦИАЛЬНОЙ АКТИВНОСТИ В СЕМЬЕ</a:t>
            </a:r>
            <a:endParaRPr lang="ru-RU" sz="24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88762003"/>
              </p:ext>
            </p:extLst>
          </p:nvPr>
        </p:nvGraphicFramePr>
        <p:xfrm>
          <a:off x="214282" y="1285860"/>
          <a:ext cx="8472518" cy="5429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2" descr="https://banner2.kisspng.com/20180412/yiw/kisspng-exclamation-mark-interjection-clip-art-warning-sign-5acf72ba462c67.66374269152354476228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071934" y="3357562"/>
            <a:ext cx="857256" cy="8572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78432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СЕМЕЙНЫЙ КОДЕКС РФ</a:t>
            </a:r>
            <a:b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от 29.12.1995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N 223-</a:t>
            </a:r>
            <a:r>
              <a:rPr lang="ru-RU" sz="2700" b="1" dirty="0" smtClean="0">
                <a:solidFill>
                  <a:schemeClr val="accent1">
                    <a:lumMod val="75000"/>
                  </a:schemeClr>
                </a:solidFill>
              </a:rPr>
              <a:t>ФЗ (ст.63</a:t>
            </a:r>
            <a:r>
              <a:rPr lang="ru-RU" sz="27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640960" cy="280831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200" dirty="0" smtClean="0">
                <a:solidFill>
                  <a:srgbClr val="22272F"/>
                </a:solidFill>
                <a:latin typeface="PT Serif"/>
              </a:rPr>
              <a:t>Родители </a:t>
            </a:r>
            <a:r>
              <a:rPr lang="ru-RU" sz="2200" dirty="0">
                <a:solidFill>
                  <a:srgbClr val="22272F"/>
                </a:solidFill>
                <a:latin typeface="PT Serif"/>
              </a:rPr>
              <a:t>имеют право и обязаны воспитывать своих детей.</a:t>
            </a:r>
          </a:p>
          <a:p>
            <a:pPr algn="just"/>
            <a:r>
              <a:rPr lang="ru-RU" sz="2200" dirty="0">
                <a:solidFill>
                  <a:srgbClr val="22272F"/>
                </a:solidFill>
                <a:latin typeface="PT Serif"/>
              </a:rPr>
              <a:t>Родители несут ответственность за воспитание и развитие своих детей. Они обязаны заботиться о здоровье, физическом, психическом, духовном и нравственном развитии своих детей.</a:t>
            </a:r>
          </a:p>
          <a:p>
            <a:pPr algn="just"/>
            <a:r>
              <a:rPr lang="ru-RU" sz="2200" dirty="0">
                <a:solidFill>
                  <a:srgbClr val="22272F"/>
                </a:solidFill>
                <a:latin typeface="PT Serif"/>
              </a:rPr>
              <a:t>Родители имеют преимущественное право на обучение и воспитание своих детей перед всеми другими лицами.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146" name="Picture 2" descr="ÐÐ°ÑÑÐ¸Ð½ÐºÐ¸ Ð¿Ð¾ Ð·Ð°Ð¿ÑÐ¾ÑÑ ÑÐµÐ¼ÐµÐ¹Ð½ÑÐ¹ ÐºÐ¾Ð´ÐµÐºÑ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1" y="4149080"/>
            <a:ext cx="3790905" cy="25272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57660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Рисунок 6"/>
          <p:cNvSpPr>
            <a:spLocks noGrp="1"/>
          </p:cNvSpPr>
          <p:nvPr>
            <p:ph type="pic" idx="1"/>
          </p:nvPr>
        </p:nvSpPr>
        <p:spPr/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 smtClean="0"/>
              <a:t>СПАИБО ЗА ВНИ</a:t>
            </a:r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62346"/>
            <a:ext cx="9144000" cy="6920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827584" y="4941168"/>
            <a:ext cx="77362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xmlns="" val="15853022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651</TotalTime>
  <Words>934</Words>
  <Application>Microsoft Office PowerPoint</Application>
  <PresentationFormat>Экран (4:3)</PresentationFormat>
  <Paragraphs>88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КАЧЕСТВО ДЕТСКО – РОДИТЕЛЬСКИХ ОТНОШЕНИЙ КАК УСЛОВИЕ ПОДДЕРЖКИ И ФОРМИРОВАНИЯ СОЦИАЛЬНОЙ И ГРАЖДАНСКОЙ АКТИВНОСТИ РЕБЕНКА</vt:lpstr>
      <vt:lpstr>Слайд 3</vt:lpstr>
      <vt:lpstr>ОСОБЕННОСТИ СОЦИАЛИЗАЦИИ И РАЗВИТИЯ СОВРЕМЕННОГО РЕБЕНКА КАК ФАКТОРЫ,  ПОВЫШАЮЩИЕ РИСК ЕГО АСОЦИАЛЬНОГО ПОВЕДЕНИЯ</vt:lpstr>
      <vt:lpstr>ИСТОКИ АСОЦИАЛЬНЫХ , ЭКСТРЕМИСТСКИХ ПРОЯВЛЕНИЙ В МОЛОДЕЖНОЙ СРЕДЕ</vt:lpstr>
      <vt:lpstr>ДЛЯ ПОДРОСТКОВ ХАРАКТЕРНЫ: </vt:lpstr>
      <vt:lpstr>РЕБЕНОК В ИНТЕРНЕТЕ: СИТУАЦИЯ В СОВРЕМЕННОЙ ПЕТЕРБУРГСКОЙ СЕМЬЕ*</vt:lpstr>
      <vt:lpstr>В ПОСЛЕДНЕЕ ВРЕМЯ НАБЛЮДАЕТСЯ ТЕНДЕНЦИЯ К УВЕЛИЧЕНИЮ ИНТЕРЕСА  ПОДРОСТКОВ К МИТИНГАМ.</vt:lpstr>
      <vt:lpstr> МИТИНГ – это массовое присутствие граждан в определенном месте для публичного выражения общественного мнения по поводу актуальных проблем преимущественно общественно-политического характера (Федеральный закон от 19.06.2004 N 54-ФЗ (ред. от 07.06.2017) "О собраниях, митингах, демонстрациях, шествиях и пикетированиях)</vt:lpstr>
      <vt:lpstr>Слайд 10</vt:lpstr>
      <vt:lpstr>Слайд 11</vt:lpstr>
      <vt:lpstr>Слайд 12</vt:lpstr>
      <vt:lpstr>        Несовершеннолетний, совершивший административное правонарушение, ставится на профилактический учет в отдел по делам несовершеннолетних (ОДН).         </vt:lpstr>
      <vt:lpstr>Слайд 14</vt:lpstr>
      <vt:lpstr>ИЗБАЛОВАННОСТЬ</vt:lpstr>
      <vt:lpstr>СКРЫТАЯ БЕЗНАДЗОРНОСТЬ (ГИПООПЕКА)</vt:lpstr>
      <vt:lpstr>ГИПЕРОПЕКА </vt:lpstr>
      <vt:lpstr>ПСИХОЛОГИЧЕСКОЕ ДАВЛЕНИЕ</vt:lpstr>
      <vt:lpstr>БАЗОВОЕ ДОВЕРИЕ КАК  РЕЗУЛЬТАТ БЛАГОПОЛУЧНЫХ ДЕТСКО-РОДИТЕЛЬСКИХ ОТНОШЕНИЙ</vt:lpstr>
      <vt:lpstr>УСЛОВИЯ УСПЕШНОСТИ ФОРМИРОВАНИЯ ГРАЖДАНСКОЙ И СОЦИАЛЬНОЙ АКТИВНОСТИ В СЕМЬЕ</vt:lpstr>
      <vt:lpstr>СЕМЕЙНЫЙ КОДЕКС РФ  от 29.12.1995 N 223-ФЗ (ст.63)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12345</dc:creator>
  <cp:lastModifiedBy>цпмсс</cp:lastModifiedBy>
  <cp:revision>106</cp:revision>
  <cp:lastPrinted>2018-10-08T14:49:48Z</cp:lastPrinted>
  <dcterms:created xsi:type="dcterms:W3CDTF">2018-10-08T08:53:57Z</dcterms:created>
  <dcterms:modified xsi:type="dcterms:W3CDTF">2019-06-11T09:39:34Z</dcterms:modified>
</cp:coreProperties>
</file>