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9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5;&#1052;&#1057;-&#1094;&#1077;&#1085;&#1090;&#1088;%20&#1042;&#1099;&#1073;&#1086;&#1088;&#1075;\&#1055;&#1056;&#1048;&#1045;&#1052;&#1067;%20&#1074;%20&#1062;&#1055;&#1052;&#1057;&#1057;\&#1062;&#1055;&#1055;&#1052;&#1057;%202019-20&#1075;\&#1055;&#1056;&#1048;&#1045;&#1052;&#1067;%20&#1062;&#1055;&#1052;&#1057;&#1057;%202019-20&#107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9CC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'Группа СДВГ-1'!$J$47:$J$52</c:f>
              <c:strCache>
                <c:ptCount val="6"/>
                <c:pt idx="0">
                  <c:v>Иванов Владимир</c:v>
                </c:pt>
                <c:pt idx="1">
                  <c:v>Петров Иван</c:v>
                </c:pt>
                <c:pt idx="2">
                  <c:v>Васильев Петр</c:v>
                </c:pt>
                <c:pt idx="3">
                  <c:v>Смирнов Николай</c:v>
                </c:pt>
                <c:pt idx="4">
                  <c:v>Карпов Семен</c:v>
                </c:pt>
                <c:pt idx="5">
                  <c:v>Владимиров Афанасий</c:v>
                </c:pt>
              </c:strCache>
            </c:strRef>
          </c:cat>
          <c:val>
            <c:numRef>
              <c:f>'Группа СДВГ-1'!$Z$47:$Z$52</c:f>
              <c:numCache>
                <c:formatCode>General</c:formatCode>
                <c:ptCount val="6"/>
                <c:pt idx="0">
                  <c:v>65</c:v>
                </c:pt>
                <c:pt idx="1">
                  <c:v>57</c:v>
                </c:pt>
                <c:pt idx="2">
                  <c:v>55</c:v>
                </c:pt>
                <c:pt idx="3">
                  <c:v>54</c:v>
                </c:pt>
                <c:pt idx="4">
                  <c:v>50</c:v>
                </c:pt>
                <c:pt idx="5">
                  <c:v>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437632"/>
        <c:axId val="64554112"/>
      </c:barChart>
      <c:catAx>
        <c:axId val="64437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4554112"/>
        <c:crosses val="autoZero"/>
        <c:auto val="1"/>
        <c:lblAlgn val="ctr"/>
        <c:lblOffset val="100"/>
        <c:noMultiLvlLbl val="0"/>
      </c:catAx>
      <c:valAx>
        <c:axId val="64554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44376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>
        <a:lumMod val="85000"/>
      </a:schemeClr>
    </a:solidFill>
    <a:ln>
      <a:solidFill>
        <a:schemeClr val="tx1"/>
      </a:solidFill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81927E-C789-423D-87F1-461AF9B25CB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4DD009-B1B3-48D3-A0F7-D148D969F6E7}">
      <dgm:prSet phldrT="[Текст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ru-RU" sz="1600" b="1" dirty="0" smtClean="0"/>
            <a:t>Успешность</a:t>
          </a:r>
          <a:endParaRPr lang="ru-RU" sz="1600" b="1" dirty="0"/>
        </a:p>
      </dgm:t>
    </dgm:pt>
    <dgm:pt modelId="{4A896C35-C57B-4099-8835-D5EA2740C1CA}" type="parTrans" cxnId="{219CC0BC-28AB-4C69-9D78-18BD87C07082}">
      <dgm:prSet/>
      <dgm:spPr/>
      <dgm:t>
        <a:bodyPr/>
        <a:lstStyle/>
        <a:p>
          <a:endParaRPr lang="ru-RU"/>
        </a:p>
      </dgm:t>
    </dgm:pt>
    <dgm:pt modelId="{EE1032B6-A8FD-42B2-81A1-4F4576CC40EF}" type="sibTrans" cxnId="{219CC0BC-28AB-4C69-9D78-18BD87C07082}">
      <dgm:prSet/>
      <dgm:spPr/>
      <dgm:t>
        <a:bodyPr/>
        <a:lstStyle/>
        <a:p>
          <a:endParaRPr lang="ru-RU"/>
        </a:p>
      </dgm:t>
    </dgm:pt>
    <dgm:pt modelId="{DF60D2F8-B0A7-4386-905F-0BEC8DF8BEE9}">
      <dgm:prSet phldrT="[Текст]"/>
      <dgm:spPr>
        <a:solidFill>
          <a:srgbClr val="0070C0"/>
        </a:solidFill>
      </dgm:spPr>
      <dgm:t>
        <a:bodyPr/>
        <a:lstStyle/>
        <a:p>
          <a:r>
            <a:rPr lang="ru-RU" b="1" dirty="0" smtClean="0"/>
            <a:t>Навыки, формируемые </a:t>
          </a:r>
          <a:r>
            <a:rPr lang="ru-RU" b="1" dirty="0" smtClean="0"/>
            <a:t>программой </a:t>
          </a:r>
          <a:r>
            <a:rPr lang="ru-RU" b="1" dirty="0" smtClean="0"/>
            <a:t>«Психологическая помощь детям </a:t>
          </a:r>
        </a:p>
        <a:p>
          <a:r>
            <a:rPr lang="ru-RU" b="1" dirty="0" smtClean="0"/>
            <a:t>с СДВГ»</a:t>
          </a:r>
          <a:endParaRPr lang="ru-RU" b="1" dirty="0"/>
        </a:p>
      </dgm:t>
    </dgm:pt>
    <dgm:pt modelId="{CCD023AA-EF61-42B0-AE38-4177F985CDDC}" type="parTrans" cxnId="{A5274C3C-E9CD-44D6-BE7F-7BD213819DDF}">
      <dgm:prSet/>
      <dgm:spPr/>
      <dgm:t>
        <a:bodyPr/>
        <a:lstStyle/>
        <a:p>
          <a:endParaRPr lang="ru-RU"/>
        </a:p>
      </dgm:t>
    </dgm:pt>
    <dgm:pt modelId="{6697B3AF-AED5-4E16-8BE1-860C6746A392}" type="sibTrans" cxnId="{A5274C3C-E9CD-44D6-BE7F-7BD213819DDF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endParaRPr lang="ru-RU"/>
        </a:p>
      </dgm:t>
    </dgm:pt>
    <dgm:pt modelId="{9D07E91B-F1A6-43FA-9E80-70540FB05491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900" b="1" dirty="0" smtClean="0"/>
            <a:t>Навыки, формируемые </a:t>
          </a:r>
        </a:p>
        <a:p>
          <a:r>
            <a:rPr lang="ru-RU" sz="900" b="1" dirty="0" smtClean="0"/>
            <a:t>в семье</a:t>
          </a:r>
          <a:endParaRPr lang="ru-RU" sz="900" b="1" dirty="0"/>
        </a:p>
      </dgm:t>
    </dgm:pt>
    <dgm:pt modelId="{ACBF1FB7-0203-428B-B6F6-C4CF392EA45E}" type="parTrans" cxnId="{E90A4D39-4472-42B3-960D-E96FC49557CC}">
      <dgm:prSet/>
      <dgm:spPr/>
      <dgm:t>
        <a:bodyPr/>
        <a:lstStyle/>
        <a:p>
          <a:endParaRPr lang="ru-RU"/>
        </a:p>
      </dgm:t>
    </dgm:pt>
    <dgm:pt modelId="{4FFFBBEF-4E83-489C-98AF-EDDFE67295EB}" type="sibTrans" cxnId="{E90A4D39-4472-42B3-960D-E96FC49557CC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endParaRPr lang="ru-RU"/>
        </a:p>
      </dgm:t>
    </dgm:pt>
    <dgm:pt modelId="{BF6F3FEB-0500-4AF0-8197-84968BA5A2DF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000" b="1" dirty="0" smtClean="0"/>
            <a:t>Навыки, формируемые </a:t>
          </a:r>
          <a:endParaRPr lang="ru-RU" sz="1000" b="1" dirty="0" smtClean="0"/>
        </a:p>
        <a:p>
          <a:r>
            <a:rPr lang="ru-RU" sz="1000" b="1" dirty="0" smtClean="0"/>
            <a:t>в </a:t>
          </a:r>
          <a:r>
            <a:rPr lang="ru-RU" sz="1000" b="1" dirty="0" smtClean="0"/>
            <a:t>школе</a:t>
          </a:r>
          <a:endParaRPr lang="ru-RU" sz="1000" b="1" dirty="0"/>
        </a:p>
      </dgm:t>
    </dgm:pt>
    <dgm:pt modelId="{4DF7978E-7909-45A1-BB49-874EEBBC51A4}" type="parTrans" cxnId="{1A29D519-C57D-4EBC-872A-6F54C04DB60E}">
      <dgm:prSet/>
      <dgm:spPr/>
      <dgm:t>
        <a:bodyPr/>
        <a:lstStyle/>
        <a:p>
          <a:endParaRPr lang="ru-RU"/>
        </a:p>
      </dgm:t>
    </dgm:pt>
    <dgm:pt modelId="{192CBA72-A636-47A2-AF0D-47E6F076ACBD}" type="sibTrans" cxnId="{1A29D519-C57D-4EBC-872A-6F54C04DB60E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endParaRPr lang="ru-RU"/>
        </a:p>
      </dgm:t>
    </dgm:pt>
    <dgm:pt modelId="{FFD4B672-1FDB-49AD-A1DC-2A2BD27E7403}" type="pres">
      <dgm:prSet presAssocID="{3B81927E-C789-423D-87F1-461AF9B25CB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1E1056-24EC-4B88-B4C9-4D01562CB085}" type="pres">
      <dgm:prSet presAssocID="{9D4DD009-B1B3-48D3-A0F7-D148D969F6E7}" presName="centerShape" presStyleLbl="node0" presStyleIdx="0" presStyleCnt="1"/>
      <dgm:spPr/>
      <dgm:t>
        <a:bodyPr/>
        <a:lstStyle/>
        <a:p>
          <a:endParaRPr lang="ru-RU"/>
        </a:p>
      </dgm:t>
    </dgm:pt>
    <dgm:pt modelId="{9CE19565-56DC-4AD5-9D40-5F92275D7D4C}" type="pres">
      <dgm:prSet presAssocID="{DF60D2F8-B0A7-4386-905F-0BEC8DF8BEE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F51738-8645-4EB4-8377-E8860C56A51B}" type="pres">
      <dgm:prSet presAssocID="{DF60D2F8-B0A7-4386-905F-0BEC8DF8BEE9}" presName="dummy" presStyleCnt="0"/>
      <dgm:spPr/>
    </dgm:pt>
    <dgm:pt modelId="{660DD68A-3BC8-465F-93E5-56B6F5451A7B}" type="pres">
      <dgm:prSet presAssocID="{6697B3AF-AED5-4E16-8BE1-860C6746A392}" presName="sibTrans" presStyleLbl="sibTrans2D1" presStyleIdx="0" presStyleCnt="3"/>
      <dgm:spPr/>
      <dgm:t>
        <a:bodyPr/>
        <a:lstStyle/>
        <a:p>
          <a:endParaRPr lang="ru-RU"/>
        </a:p>
      </dgm:t>
    </dgm:pt>
    <dgm:pt modelId="{937BA255-E379-47C1-BA28-D9C85FF5DF5D}" type="pres">
      <dgm:prSet presAssocID="{9D07E91B-F1A6-43FA-9E80-70540FB0549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0B11F0-0472-4D37-B299-7E4808A49552}" type="pres">
      <dgm:prSet presAssocID="{9D07E91B-F1A6-43FA-9E80-70540FB05491}" presName="dummy" presStyleCnt="0"/>
      <dgm:spPr/>
    </dgm:pt>
    <dgm:pt modelId="{D66AC417-2FEE-4A36-907A-7EC7074871D1}" type="pres">
      <dgm:prSet presAssocID="{4FFFBBEF-4E83-489C-98AF-EDDFE67295EB}" presName="sibTrans" presStyleLbl="sibTrans2D1" presStyleIdx="1" presStyleCnt="3"/>
      <dgm:spPr/>
      <dgm:t>
        <a:bodyPr/>
        <a:lstStyle/>
        <a:p>
          <a:endParaRPr lang="ru-RU"/>
        </a:p>
      </dgm:t>
    </dgm:pt>
    <dgm:pt modelId="{766A0EE8-7675-4E2C-9978-2C1C22DE1F4B}" type="pres">
      <dgm:prSet presAssocID="{BF6F3FEB-0500-4AF0-8197-84968BA5A2D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A8D1D0-6F48-4705-9FDF-C1E74F0B7A93}" type="pres">
      <dgm:prSet presAssocID="{BF6F3FEB-0500-4AF0-8197-84968BA5A2DF}" presName="dummy" presStyleCnt="0"/>
      <dgm:spPr/>
    </dgm:pt>
    <dgm:pt modelId="{1660FF9E-C8C0-4F46-8BD9-3997D7FA0BB8}" type="pres">
      <dgm:prSet presAssocID="{192CBA72-A636-47A2-AF0D-47E6F076ACBD}" presName="sibTrans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3360CD87-01C5-4FA7-8156-306ACFEB2EAE}" type="presOf" srcId="{9D4DD009-B1B3-48D3-A0F7-D148D969F6E7}" destId="{AD1E1056-24EC-4B88-B4C9-4D01562CB085}" srcOrd="0" destOrd="0" presId="urn:microsoft.com/office/officeart/2005/8/layout/radial6"/>
    <dgm:cxn modelId="{7C7045AD-5AB7-41F7-8A3A-26CABEB2A6A5}" type="presOf" srcId="{DF60D2F8-B0A7-4386-905F-0BEC8DF8BEE9}" destId="{9CE19565-56DC-4AD5-9D40-5F92275D7D4C}" srcOrd="0" destOrd="0" presId="urn:microsoft.com/office/officeart/2005/8/layout/radial6"/>
    <dgm:cxn modelId="{36F76E6B-8505-4470-BA7F-2049686069B2}" type="presOf" srcId="{BF6F3FEB-0500-4AF0-8197-84968BA5A2DF}" destId="{766A0EE8-7675-4E2C-9978-2C1C22DE1F4B}" srcOrd="0" destOrd="0" presId="urn:microsoft.com/office/officeart/2005/8/layout/radial6"/>
    <dgm:cxn modelId="{E90A4D39-4472-42B3-960D-E96FC49557CC}" srcId="{9D4DD009-B1B3-48D3-A0F7-D148D969F6E7}" destId="{9D07E91B-F1A6-43FA-9E80-70540FB05491}" srcOrd="1" destOrd="0" parTransId="{ACBF1FB7-0203-428B-B6F6-C4CF392EA45E}" sibTransId="{4FFFBBEF-4E83-489C-98AF-EDDFE67295EB}"/>
    <dgm:cxn modelId="{60403958-CE08-4F50-9332-B0933A699426}" type="presOf" srcId="{9D07E91B-F1A6-43FA-9E80-70540FB05491}" destId="{937BA255-E379-47C1-BA28-D9C85FF5DF5D}" srcOrd="0" destOrd="0" presId="urn:microsoft.com/office/officeart/2005/8/layout/radial6"/>
    <dgm:cxn modelId="{90D7B248-D494-4C19-923A-2F8B97B0741B}" type="presOf" srcId="{6697B3AF-AED5-4E16-8BE1-860C6746A392}" destId="{660DD68A-3BC8-465F-93E5-56B6F5451A7B}" srcOrd="0" destOrd="0" presId="urn:microsoft.com/office/officeart/2005/8/layout/radial6"/>
    <dgm:cxn modelId="{A391D439-14A4-4A9B-9357-660F9C50C487}" type="presOf" srcId="{4FFFBBEF-4E83-489C-98AF-EDDFE67295EB}" destId="{D66AC417-2FEE-4A36-907A-7EC7074871D1}" srcOrd="0" destOrd="0" presId="urn:microsoft.com/office/officeart/2005/8/layout/radial6"/>
    <dgm:cxn modelId="{1A29D519-C57D-4EBC-872A-6F54C04DB60E}" srcId="{9D4DD009-B1B3-48D3-A0F7-D148D969F6E7}" destId="{BF6F3FEB-0500-4AF0-8197-84968BA5A2DF}" srcOrd="2" destOrd="0" parTransId="{4DF7978E-7909-45A1-BB49-874EEBBC51A4}" sibTransId="{192CBA72-A636-47A2-AF0D-47E6F076ACBD}"/>
    <dgm:cxn modelId="{F3FAB5B1-4296-4AA1-AD31-EEE4C00DEC69}" type="presOf" srcId="{3B81927E-C789-423D-87F1-461AF9B25CBE}" destId="{FFD4B672-1FDB-49AD-A1DC-2A2BD27E7403}" srcOrd="0" destOrd="0" presId="urn:microsoft.com/office/officeart/2005/8/layout/radial6"/>
    <dgm:cxn modelId="{BCC6CC22-F2D8-4618-9DDC-ACA9CBE2CF9B}" type="presOf" srcId="{192CBA72-A636-47A2-AF0D-47E6F076ACBD}" destId="{1660FF9E-C8C0-4F46-8BD9-3997D7FA0BB8}" srcOrd="0" destOrd="0" presId="urn:microsoft.com/office/officeart/2005/8/layout/radial6"/>
    <dgm:cxn modelId="{A5274C3C-E9CD-44D6-BE7F-7BD213819DDF}" srcId="{9D4DD009-B1B3-48D3-A0F7-D148D969F6E7}" destId="{DF60D2F8-B0A7-4386-905F-0BEC8DF8BEE9}" srcOrd="0" destOrd="0" parTransId="{CCD023AA-EF61-42B0-AE38-4177F985CDDC}" sibTransId="{6697B3AF-AED5-4E16-8BE1-860C6746A392}"/>
    <dgm:cxn modelId="{219CC0BC-28AB-4C69-9D78-18BD87C07082}" srcId="{3B81927E-C789-423D-87F1-461AF9B25CBE}" destId="{9D4DD009-B1B3-48D3-A0F7-D148D969F6E7}" srcOrd="0" destOrd="0" parTransId="{4A896C35-C57B-4099-8835-D5EA2740C1CA}" sibTransId="{EE1032B6-A8FD-42B2-81A1-4F4576CC40EF}"/>
    <dgm:cxn modelId="{9966CF08-2784-4650-AFE5-6610ED3B820B}" type="presParOf" srcId="{FFD4B672-1FDB-49AD-A1DC-2A2BD27E7403}" destId="{AD1E1056-24EC-4B88-B4C9-4D01562CB085}" srcOrd="0" destOrd="0" presId="urn:microsoft.com/office/officeart/2005/8/layout/radial6"/>
    <dgm:cxn modelId="{8FC308E3-A061-4303-BAB4-D27F29F56DA1}" type="presParOf" srcId="{FFD4B672-1FDB-49AD-A1DC-2A2BD27E7403}" destId="{9CE19565-56DC-4AD5-9D40-5F92275D7D4C}" srcOrd="1" destOrd="0" presId="urn:microsoft.com/office/officeart/2005/8/layout/radial6"/>
    <dgm:cxn modelId="{6D0BFFDE-606D-4E3C-90EF-D040D4FF5190}" type="presParOf" srcId="{FFD4B672-1FDB-49AD-A1DC-2A2BD27E7403}" destId="{17F51738-8645-4EB4-8377-E8860C56A51B}" srcOrd="2" destOrd="0" presId="urn:microsoft.com/office/officeart/2005/8/layout/radial6"/>
    <dgm:cxn modelId="{1E965F90-BC95-4254-8413-12329F49461E}" type="presParOf" srcId="{FFD4B672-1FDB-49AD-A1DC-2A2BD27E7403}" destId="{660DD68A-3BC8-465F-93E5-56B6F5451A7B}" srcOrd="3" destOrd="0" presId="urn:microsoft.com/office/officeart/2005/8/layout/radial6"/>
    <dgm:cxn modelId="{95877022-0581-4D76-9C93-A093DF266AE7}" type="presParOf" srcId="{FFD4B672-1FDB-49AD-A1DC-2A2BD27E7403}" destId="{937BA255-E379-47C1-BA28-D9C85FF5DF5D}" srcOrd="4" destOrd="0" presId="urn:microsoft.com/office/officeart/2005/8/layout/radial6"/>
    <dgm:cxn modelId="{87902FF8-7C63-4876-98A7-B5C9171A5EDC}" type="presParOf" srcId="{FFD4B672-1FDB-49AD-A1DC-2A2BD27E7403}" destId="{C60B11F0-0472-4D37-B299-7E4808A49552}" srcOrd="5" destOrd="0" presId="urn:microsoft.com/office/officeart/2005/8/layout/radial6"/>
    <dgm:cxn modelId="{C0ACA4CA-3559-464A-BB17-FE86D9E17C1C}" type="presParOf" srcId="{FFD4B672-1FDB-49AD-A1DC-2A2BD27E7403}" destId="{D66AC417-2FEE-4A36-907A-7EC7074871D1}" srcOrd="6" destOrd="0" presId="urn:microsoft.com/office/officeart/2005/8/layout/radial6"/>
    <dgm:cxn modelId="{3F4073C8-6221-411E-9449-9C87F2A7C268}" type="presParOf" srcId="{FFD4B672-1FDB-49AD-A1DC-2A2BD27E7403}" destId="{766A0EE8-7675-4E2C-9978-2C1C22DE1F4B}" srcOrd="7" destOrd="0" presId="urn:microsoft.com/office/officeart/2005/8/layout/radial6"/>
    <dgm:cxn modelId="{2B5F21EF-A94C-4A18-AA1D-DD85FE933B0C}" type="presParOf" srcId="{FFD4B672-1FDB-49AD-A1DC-2A2BD27E7403}" destId="{B1A8D1D0-6F48-4705-9FDF-C1E74F0B7A93}" srcOrd="8" destOrd="0" presId="urn:microsoft.com/office/officeart/2005/8/layout/radial6"/>
    <dgm:cxn modelId="{48349149-394D-4EDE-9244-9AF304C4FDCF}" type="presParOf" srcId="{FFD4B672-1FDB-49AD-A1DC-2A2BD27E7403}" destId="{1660FF9E-C8C0-4F46-8BD9-3997D7FA0BB8}" srcOrd="9" destOrd="0" presId="urn:microsoft.com/office/officeart/2005/8/layout/radial6"/>
  </dgm:cxnLst>
  <dgm:bg>
    <a:solidFill>
      <a:schemeClr val="accent6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0FF9E-C8C0-4F46-8BD9-3997D7FA0BB8}">
      <dsp:nvSpPr>
        <dsp:cNvPr id="0" name=""/>
        <dsp:cNvSpPr/>
      </dsp:nvSpPr>
      <dsp:spPr>
        <a:xfrm>
          <a:off x="2102340" y="634648"/>
          <a:ext cx="4230598" cy="4230598"/>
        </a:xfrm>
        <a:prstGeom prst="blockArc">
          <a:avLst>
            <a:gd name="adj1" fmla="val 9000000"/>
            <a:gd name="adj2" fmla="val 16200000"/>
            <a:gd name="adj3" fmla="val 4642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6AC417-2FEE-4A36-907A-7EC7074871D1}">
      <dsp:nvSpPr>
        <dsp:cNvPr id="0" name=""/>
        <dsp:cNvSpPr/>
      </dsp:nvSpPr>
      <dsp:spPr>
        <a:xfrm>
          <a:off x="2102340" y="634648"/>
          <a:ext cx="4230598" cy="4230598"/>
        </a:xfrm>
        <a:prstGeom prst="blockArc">
          <a:avLst>
            <a:gd name="adj1" fmla="val 1800000"/>
            <a:gd name="adj2" fmla="val 9000000"/>
            <a:gd name="adj3" fmla="val 4642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0DD68A-3BC8-465F-93E5-56B6F5451A7B}">
      <dsp:nvSpPr>
        <dsp:cNvPr id="0" name=""/>
        <dsp:cNvSpPr/>
      </dsp:nvSpPr>
      <dsp:spPr>
        <a:xfrm>
          <a:off x="2102340" y="634648"/>
          <a:ext cx="4230598" cy="4230598"/>
        </a:xfrm>
        <a:prstGeom prst="blockArc">
          <a:avLst>
            <a:gd name="adj1" fmla="val 16200000"/>
            <a:gd name="adj2" fmla="val 1800000"/>
            <a:gd name="adj3" fmla="val 4642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E1056-24EC-4B88-B4C9-4D01562CB085}">
      <dsp:nvSpPr>
        <dsp:cNvPr id="0" name=""/>
        <dsp:cNvSpPr/>
      </dsp:nvSpPr>
      <dsp:spPr>
        <a:xfrm>
          <a:off x="3243546" y="1775854"/>
          <a:ext cx="1948187" cy="1948187"/>
        </a:xfrm>
        <a:prstGeom prst="ellipse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Успешность</a:t>
          </a:r>
          <a:endParaRPr lang="ru-RU" sz="1600" b="1" kern="1200" dirty="0"/>
        </a:p>
      </dsp:txBody>
      <dsp:txXfrm>
        <a:off x="3528851" y="2061159"/>
        <a:ext cx="1377577" cy="1377577"/>
      </dsp:txXfrm>
    </dsp:sp>
    <dsp:sp modelId="{9CE19565-56DC-4AD5-9D40-5F92275D7D4C}">
      <dsp:nvSpPr>
        <dsp:cNvPr id="0" name=""/>
        <dsp:cNvSpPr/>
      </dsp:nvSpPr>
      <dsp:spPr>
        <a:xfrm>
          <a:off x="3535774" y="1877"/>
          <a:ext cx="1363731" cy="1363731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Навыки, формируемые </a:t>
          </a:r>
          <a:r>
            <a:rPr lang="ru-RU" sz="900" b="1" kern="1200" dirty="0" smtClean="0"/>
            <a:t>программой </a:t>
          </a:r>
          <a:r>
            <a:rPr lang="ru-RU" sz="900" b="1" kern="1200" dirty="0" smtClean="0"/>
            <a:t>«Психологическая помощь детям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с СДВГ»</a:t>
          </a:r>
          <a:endParaRPr lang="ru-RU" sz="900" b="1" kern="1200" dirty="0"/>
        </a:p>
      </dsp:txBody>
      <dsp:txXfrm>
        <a:off x="3735488" y="201591"/>
        <a:ext cx="964303" cy="964303"/>
      </dsp:txXfrm>
    </dsp:sp>
    <dsp:sp modelId="{937BA255-E379-47C1-BA28-D9C85FF5DF5D}">
      <dsp:nvSpPr>
        <dsp:cNvPr id="0" name=""/>
        <dsp:cNvSpPr/>
      </dsp:nvSpPr>
      <dsp:spPr>
        <a:xfrm>
          <a:off x="5325160" y="3101184"/>
          <a:ext cx="1363731" cy="136373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Навыки, формируемые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в семье</a:t>
          </a:r>
          <a:endParaRPr lang="ru-RU" sz="900" b="1" kern="1200" dirty="0"/>
        </a:p>
      </dsp:txBody>
      <dsp:txXfrm>
        <a:off x="5524874" y="3300898"/>
        <a:ext cx="964303" cy="964303"/>
      </dsp:txXfrm>
    </dsp:sp>
    <dsp:sp modelId="{766A0EE8-7675-4E2C-9978-2C1C22DE1F4B}">
      <dsp:nvSpPr>
        <dsp:cNvPr id="0" name=""/>
        <dsp:cNvSpPr/>
      </dsp:nvSpPr>
      <dsp:spPr>
        <a:xfrm>
          <a:off x="1746388" y="3101184"/>
          <a:ext cx="1363731" cy="1363731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Навыки, формируемые </a:t>
          </a:r>
          <a:endParaRPr lang="ru-RU" sz="1000" b="1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в </a:t>
          </a:r>
          <a:r>
            <a:rPr lang="ru-RU" sz="1000" b="1" kern="1200" dirty="0" smtClean="0"/>
            <a:t>школе</a:t>
          </a:r>
          <a:endParaRPr lang="ru-RU" sz="1000" b="1" kern="1200" dirty="0"/>
        </a:p>
      </dsp:txBody>
      <dsp:txXfrm>
        <a:off x="1946102" y="3300898"/>
        <a:ext cx="964303" cy="9643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9205A-BB91-43D2-A42F-3857CE82DAAE}" type="datetimeFigureOut">
              <a:rPr lang="ru-RU" smtClean="0"/>
              <a:t>19.12.2019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D05D7-8C7B-4611-AB39-856DD4587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91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CB16D-7581-428A-B897-71E7760607D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1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AFEAF-B564-4917-B002-B17CF50BF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ookin.org.ru/book/173520.jpg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hyperlink" Target="http://www.ruskniga.com/picfsite/69159.jpg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mdk-arbat.ru/main-book-image/4298851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www.booksiti.net.ru/books/image/54000021818.jpg" TargetMode="External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1.docx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851062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ФОРМИРОВАНИЕ КОМПЕТЕНЦИЙ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У ДЕТЕЙ С СДВГ ПРИ ВЗАИМОДЕЙСТВИИ ПСИХОЛОГА, ПЕДАГОГА И РОДИТЕЛЕЙ 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4653136"/>
            <a:ext cx="6400800" cy="16002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Цветков Валерий Викторович, 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педагог-психолог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ГБУ  </a:t>
            </a:r>
            <a:r>
              <a:rPr lang="ru-RU" sz="2000" b="1" dirty="0">
                <a:solidFill>
                  <a:srgbClr val="0070C0"/>
                </a:solidFill>
              </a:rPr>
              <a:t>ДО ЦППМСП Выборгского </a:t>
            </a:r>
            <a:r>
              <a:rPr lang="ru-RU" sz="2000" b="1" dirty="0" smtClean="0">
                <a:solidFill>
                  <a:srgbClr val="0070C0"/>
                </a:solidFill>
              </a:rPr>
              <a:t>района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19.12.2019.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764704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Государственное бюджетное учреждение дополнительного образования </a:t>
            </a:r>
          </a:p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«Центр психолого-педагогической, медицинской и социальной помощи» Выборгского района Санкт-Петербурга</a:t>
            </a:r>
            <a:endParaRPr lang="ru-RU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2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0070C0"/>
                </a:solidFill>
              </a:rPr>
              <a:t>Успешность социального функционирования, </a:t>
            </a:r>
            <a:r>
              <a:rPr lang="ru-RU" sz="2800" dirty="0" err="1">
                <a:solidFill>
                  <a:srgbClr val="0070C0"/>
                </a:solidFill>
              </a:rPr>
              <a:t>адаптированность</a:t>
            </a:r>
            <a:r>
              <a:rPr lang="ru-RU" sz="2800" dirty="0">
                <a:solidFill>
                  <a:srgbClr val="0070C0"/>
                </a:solidFill>
              </a:rPr>
              <a:t> ребенка с СДВГ в  большой степени определяются социальной средой, как </a:t>
            </a:r>
            <a:r>
              <a:rPr lang="ru-RU" sz="2800" dirty="0" err="1">
                <a:solidFill>
                  <a:srgbClr val="0070C0"/>
                </a:solidFill>
              </a:rPr>
              <a:t>внутришкольной</a:t>
            </a:r>
            <a:r>
              <a:rPr lang="ru-RU" sz="2800" dirty="0">
                <a:solidFill>
                  <a:srgbClr val="0070C0"/>
                </a:solidFill>
              </a:rPr>
              <a:t>, так и внутрисемейной, поэтому решающее значение для успешности названных процессов имеют педагогические и воспитательные </a:t>
            </a:r>
            <a:r>
              <a:rPr lang="ru-RU" sz="2800" dirty="0" smtClean="0">
                <a:solidFill>
                  <a:srgbClr val="0070C0"/>
                </a:solidFill>
              </a:rPr>
              <a:t>стратегии</a:t>
            </a:r>
            <a:r>
              <a:rPr lang="ru-RU" sz="2800" dirty="0">
                <a:solidFill>
                  <a:srgbClr val="0070C0"/>
                </a:solidFill>
              </a:rPr>
              <a:t>, либо компенсирующие, либо, наоборот, провоцирующие появление </a:t>
            </a:r>
            <a:r>
              <a:rPr lang="ru-RU" sz="2800" dirty="0" smtClean="0">
                <a:solidFill>
                  <a:srgbClr val="0070C0"/>
                </a:solidFill>
              </a:rPr>
              <a:t>нежелательных </a:t>
            </a:r>
            <a:r>
              <a:rPr lang="ru-RU" sz="2800" dirty="0">
                <a:solidFill>
                  <a:srgbClr val="0070C0"/>
                </a:solidFill>
              </a:rPr>
              <a:t>симптомов. </a:t>
            </a:r>
          </a:p>
        </p:txBody>
      </p:sp>
    </p:spTree>
    <p:extLst>
      <p:ext uri="{BB962C8B-B14F-4D97-AF65-F5344CB8AC3E}">
        <p14:creationId xmlns:p14="http://schemas.microsoft.com/office/powerpoint/2010/main" val="125953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cs typeface="Times New Roman" pitchFamily="18" charset="0"/>
              </a:rPr>
              <a:t>ЭТАПЫ ФОРМИРОВАНИЯ РОДИТЕЛЬСКОЙ КОМПЕТЕНТНОСТИ ПРИ СДВГ У ДЕТЕЙ </a:t>
            </a:r>
            <a:endParaRPr lang="ru-RU" sz="28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2420888"/>
            <a:ext cx="4032448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ИНФОРМИРОВАНЫЙ РОДИТЕЛЬ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3501008"/>
            <a:ext cx="4032448" cy="7200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ПРОСВЕЩЕНЫЙ РОДИТЕЛЬ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4581128"/>
            <a:ext cx="4032448" cy="720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КОМПЕТЕНТНЫЙ РОДИТЕЛЬ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5661248"/>
            <a:ext cx="403244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УСПЕШНЫЙ РОДИТЕЛЬ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 rot="5400000">
            <a:off x="4327398" y="2135142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4327398" y="3184398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4327398" y="4264518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4327398" y="5344638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411760" y="1340768"/>
            <a:ext cx="4143404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НЕИНФОРМИРОВАНЫЙ РОДИТЕЛЬ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НЕИНФОРМИРОВАНЫЙ РОДИТЕЛЬ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 smtClean="0">
                <a:solidFill>
                  <a:srgbClr val="0070C0"/>
                </a:solidFill>
                <a:cs typeface="Times New Roman" pitchFamily="18" charset="0"/>
              </a:rPr>
              <a:t>Не идентифицирует себя с проблемой.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 smtClean="0">
                <a:solidFill>
                  <a:srgbClr val="0070C0"/>
                </a:solidFill>
                <a:cs typeface="Times New Roman" pitchFamily="18" charset="0"/>
              </a:rPr>
              <a:t>Считает, что эта проблема существует «там» и «у кого-то».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 smtClean="0">
                <a:solidFill>
                  <a:srgbClr val="0070C0"/>
                </a:solidFill>
                <a:cs typeface="Times New Roman" pitchFamily="18" charset="0"/>
              </a:rPr>
              <a:t>Не видит необходимости включаться в решение вопросов, связанных с СДВГ у ребенка.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70C0"/>
                </a:solidFill>
              </a:rPr>
              <a:t>Формы организации информационно-мотивационной работы с родителями </a:t>
            </a:r>
            <a:r>
              <a:rPr lang="ru-RU" dirty="0">
                <a:solidFill>
                  <a:srgbClr val="0070C0"/>
                </a:solidFill>
              </a:rPr>
              <a:t>для привлечения внимания к проблеме </a:t>
            </a:r>
            <a:r>
              <a:rPr lang="ru-RU" dirty="0" smtClean="0">
                <a:solidFill>
                  <a:srgbClr val="0070C0"/>
                </a:solidFill>
              </a:rPr>
              <a:t>СДВГ</a:t>
            </a:r>
            <a:r>
              <a:rPr lang="ru-RU" b="1" dirty="0" smtClean="0">
                <a:solidFill>
                  <a:srgbClr val="0070C0"/>
                </a:solidFill>
              </a:rPr>
              <a:t>:</a:t>
            </a:r>
          </a:p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26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Информационные буклеты </a:t>
            </a:r>
            <a:r>
              <a:rPr lang="ru-RU" sz="2800" dirty="0" smtClean="0">
                <a:solidFill>
                  <a:srgbClr val="0070C0"/>
                </a:solidFill>
                <a:cs typeface="Times New Roman" pitchFamily="18" charset="0"/>
              </a:rPr>
              <a:t>Стендовая информация</a:t>
            </a:r>
          </a:p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70C0"/>
                </a:solidFill>
                <a:cs typeface="Times New Roman" pitchFamily="18" charset="0"/>
              </a:rPr>
              <a:t>И</a:t>
            </a:r>
            <a:r>
              <a:rPr lang="ru-RU" sz="2800" dirty="0" smtClean="0">
                <a:solidFill>
                  <a:srgbClr val="0070C0"/>
                </a:solidFill>
                <a:cs typeface="Times New Roman" pitchFamily="18" charset="0"/>
              </a:rPr>
              <a:t>нформация на сайте</a:t>
            </a:r>
          </a:p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70C0"/>
                </a:solidFill>
                <a:cs typeface="Times New Roman" pitchFamily="18" charset="0"/>
              </a:rPr>
              <a:t>И</a:t>
            </a:r>
            <a:r>
              <a:rPr lang="ru-RU" sz="2800" dirty="0" smtClean="0">
                <a:solidFill>
                  <a:srgbClr val="0070C0"/>
                </a:solidFill>
                <a:cs typeface="Times New Roman" pitchFamily="18" charset="0"/>
              </a:rPr>
              <a:t>нформационные сообщения на родительских собраниях</a:t>
            </a:r>
            <a:endParaRPr lang="ru-RU" sz="2800" dirty="0">
              <a:solidFill>
                <a:srgbClr val="0070C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57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cs typeface="Times New Roman" pitchFamily="18" charset="0"/>
              </a:rPr>
              <a:t>Информационное обеспечение</a:t>
            </a:r>
            <a:endParaRPr lang="ru-RU" sz="36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0" y="1268760"/>
            <a:ext cx="4257675" cy="30765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621360"/>
            <a:ext cx="42862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92383"/>
            <a:ext cx="2516067" cy="207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1" y="4640484"/>
            <a:ext cx="2896437" cy="19703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67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ИНФОРМИРОВАНЫЙ РОДИТЕЛЬ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Знает, что такая проблема есть. Имеет доступ к информации через печатную продукцию, интернет.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Формы информационно-просветительской работы с родителями: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rgbClr val="0070C0"/>
                </a:solidFill>
              </a:rPr>
              <a:t>Цифровые образовательные ресурсы</a:t>
            </a:r>
            <a:endParaRPr lang="ru-RU" sz="2400" dirty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rgbClr val="0070C0"/>
                </a:solidFill>
              </a:rPr>
              <a:t>Обучающие семинары в партнерстве педагогов и родителей 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rgbClr val="0070C0"/>
                </a:solidFill>
              </a:rPr>
              <a:t>Информационно-мотивационные консультации специалистов по вопросам обучения и воспитания детей с СДВГ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cs typeface="Times New Roman" pitchFamily="18" charset="0"/>
              </a:rPr>
              <a:t>Интернет-ресурсы для родителей</a:t>
            </a:r>
            <a:br>
              <a:rPr lang="ru-RU" sz="36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en-US" sz="1800" b="1" dirty="0">
                <a:solidFill>
                  <a:srgbClr val="0070C0"/>
                </a:solidFill>
                <a:cs typeface="Times New Roman" pitchFamily="18" charset="0"/>
              </a:rPr>
              <a:t>http://www.</a:t>
            </a:r>
            <a:r>
              <a:rPr lang="ru-RU" sz="1800" b="1" dirty="0" err="1">
                <a:solidFill>
                  <a:srgbClr val="0070C0"/>
                </a:solidFill>
                <a:cs typeface="Times New Roman" pitchFamily="18" charset="0"/>
              </a:rPr>
              <a:t>цппмсп-выборгский.рф</a:t>
            </a:r>
            <a:r>
              <a:rPr lang="ru-RU" sz="1800" b="1" dirty="0" smtClean="0">
                <a:solidFill>
                  <a:srgbClr val="0070C0"/>
                </a:solidFill>
                <a:cs typeface="Times New Roman" pitchFamily="18" charset="0"/>
              </a:rPr>
              <a:t>/</a:t>
            </a:r>
            <a:endParaRPr lang="ru-RU" sz="18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3616" y="1700808"/>
            <a:ext cx="2960712" cy="23762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7" name="Picture 2" descr="C:\Users\цпмсс\Desktop\ВОРОБЕЙ\занятия сдвг\макет сайта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21088"/>
            <a:ext cx="2970330" cy="23974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801" y="4249679"/>
            <a:ext cx="2970329" cy="239749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00" y="1412776"/>
            <a:ext cx="2970330" cy="2376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3707904" y="249289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686620">
            <a:off x="3707904" y="393305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1893947" y="3843046"/>
            <a:ext cx="32403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88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>Продукт ОЭР 2019: Практические рекомендации </a:t>
            </a:r>
            <a:b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>для родителей по организации взаимодействия </a:t>
            </a:r>
            <a:b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>с детьми  с  СДВГ 7-14 лет </a:t>
            </a:r>
            <a:r>
              <a:rPr lang="ru-RU" sz="4000" b="1" dirty="0" smtClean="0">
                <a:solidFill>
                  <a:srgbClr val="0070C0"/>
                </a:solidFill>
              </a:rPr>
              <a:t/>
            </a:r>
            <a:br>
              <a:rPr lang="ru-RU" sz="4000" b="1" dirty="0" smtClean="0">
                <a:solidFill>
                  <a:srgbClr val="0070C0"/>
                </a:solidFill>
              </a:rPr>
            </a:br>
            <a:endParaRPr lang="ru-RU" sz="40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841813"/>
              </p:ext>
            </p:extLst>
          </p:nvPr>
        </p:nvGraphicFramePr>
        <p:xfrm>
          <a:off x="428596" y="1214422"/>
          <a:ext cx="8215371" cy="4715691"/>
        </p:xfrm>
        <a:graphic>
          <a:graphicData uri="http://schemas.openxmlformats.org/drawingml/2006/table">
            <a:tbl>
              <a:tblPr/>
              <a:tblGrid>
                <a:gridCol w="292272"/>
                <a:gridCol w="2617105"/>
                <a:gridCol w="2543781"/>
                <a:gridCol w="2762213"/>
              </a:tblGrid>
              <a:tr h="367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5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Описание  ситуации </a:t>
                      </a: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Поведение ребенка и родительские установки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Психолого-педагогические приемы и рекомендации родителям</a:t>
                      </a: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</a:tr>
              <a:tr h="42950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Теряет или забывает вещи</a:t>
                      </a: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Ребенок с СДВГ быстро отвлекается, переключается, его привлекают новые необычные стимулы и это является основной причиной его забывчивости и потерь.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Проблема СДВГ заключается в восприятии ребенка родителями, неправильной позиции по отношению к ребенку. 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Невозможно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исправить ребенка, так как в перестройке нуждается вся семья: образ жизни, взаимоотношения супругов, отношение к ребенку, взгляды родителей на жизнь. Чтобы исправить ситуацию бывает достаточно, если кто-то из родителей взял на себя труд по коррекции собственной позиции.</a:t>
                      </a: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Если ребенок потерял вещь, постарайтесь не ругать его, а  обсудить причины случившегося и проговорить, что он должен был сделать, чтобы этого не произошло. Все что вы будете делать, должно быть не наказанием, а необходимыми мерами.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не называйте ребенка «растеряшей» или «рассеянным», так вы только укрепляете его в этой мысли.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Взамен потерянных вещей не торопитесь покупать новое и лучшее. Ребенок должен успеть ощутить дискомфорт от потери. 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12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b="1" dirty="0" smtClean="0"/>
              <a:t>ПРОСВЕЩЕНЫЙ РОДИТЕЛЬ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Активно интересуется проблемой, идентифицирует себя с ней. Имеет хорошие представления о проблеме СДВГ, знает куда обращаться. Однако, его действия больше направлены на получение единичных услуг – медицинских, психологических и т.д.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 smtClean="0">
              <a:solidFill>
                <a:srgbClr val="0070C0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000" b="1" dirty="0" smtClean="0">
              <a:solidFill>
                <a:srgbClr val="0070C0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+mj-lt"/>
              </a:rPr>
              <a:t>Активные обучающие, помогающие и поддерживающие формы взаимодействия с родителями:</a:t>
            </a:r>
            <a:endParaRPr lang="ru-RU" sz="2000" b="1" dirty="0">
              <a:solidFill>
                <a:srgbClr val="0070C0"/>
              </a:solidFill>
              <a:latin typeface="+mj-lt"/>
            </a:endParaRP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Информационные проекты (циклы занятий) по проблемам обучения и воспитания детей с СДВГ, компенсации </a:t>
            </a:r>
            <a:r>
              <a:rPr lang="ru-RU" sz="2000" dirty="0" err="1" smtClean="0">
                <a:solidFill>
                  <a:srgbClr val="0070C0"/>
                </a:solidFill>
                <a:latin typeface="+mj-lt"/>
              </a:rPr>
              <a:t>дефицитарных</a:t>
            </a: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 функций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Обучение про программам ГБУ ДЛ ЦППМСП Выборгского района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Индивидуальное и групповое консультирование 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Сопровождение и компетентная психолого-педагогическая помощь.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Работа клуба для родителей «Моя семья»</a:t>
            </a:r>
            <a:endParaRPr lang="ru-RU" sz="20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406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cs typeface="Times New Roman" pitchFamily="18" charset="0"/>
              </a:rPr>
              <a:t>Информационные проекты (циклы занятий) для родителей в </a:t>
            </a:r>
            <a:r>
              <a:rPr lang="ru-RU" sz="2800" b="1" dirty="0">
                <a:solidFill>
                  <a:srgbClr val="0070C0"/>
                </a:solidFill>
                <a:cs typeface="Times New Roman" pitchFamily="18" charset="0"/>
              </a:rPr>
              <a:t>рамках клуба «Моя семья»:</a:t>
            </a:r>
            <a:br>
              <a:rPr lang="ru-RU" sz="2800" b="1" dirty="0">
                <a:solidFill>
                  <a:srgbClr val="0070C0"/>
                </a:solidFill>
                <a:cs typeface="Times New Roman" pitchFamily="18" charset="0"/>
              </a:rPr>
            </a:br>
            <a:endParaRPr lang="ru-RU" sz="28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Устанавливаем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правила в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семье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Соблюдение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правил и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норм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Поощрение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хорошего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поведения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Наказания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, санкции,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ограничения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Любовь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и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ограничения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Взаимное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уважение между членами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семьи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Уверенный  родитель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Управление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гневом ребенка с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СДВГ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877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Активно занимается самообразованием,  систематически посещает занятия и информационные проекты, родительские клубы, внедряет методы в свою практику воспитания ребенка, стремиться к успеху.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Обеспечение условий для информационно-просветительской и психолого-педагогической поддержки родителей:</a:t>
            </a:r>
            <a:endParaRPr lang="ru-RU" sz="2000" b="1" dirty="0">
              <a:solidFill>
                <a:srgbClr val="0070C0"/>
              </a:solidFill>
            </a:endParaRP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Информационный ресурс «Навигатор» по </a:t>
            </a:r>
            <a:r>
              <a:rPr lang="ru-RU" sz="2000" dirty="0">
                <a:solidFill>
                  <a:srgbClr val="0070C0"/>
                </a:solidFill>
              </a:rPr>
              <a:t>тематике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ru-RU" sz="2000" dirty="0" smtClean="0">
                <a:solidFill>
                  <a:srgbClr val="0070C0"/>
                </a:solidFill>
              </a:rPr>
              <a:t>СДВГ (раздел для родителей)</a:t>
            </a:r>
            <a:endParaRPr lang="ru-RU" sz="2000" dirty="0">
              <a:solidFill>
                <a:srgbClr val="0070C0"/>
              </a:solidFill>
            </a:endParaRP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Научно-просветительская литература и Интернет-ресурсы </a:t>
            </a:r>
            <a:r>
              <a:rPr lang="ru-RU" sz="2000" dirty="0">
                <a:solidFill>
                  <a:srgbClr val="0070C0"/>
                </a:solidFill>
              </a:rPr>
              <a:t>для саморазвития, обучения, повышения родительской компетентности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Предоставление компетентной комплексной междисциплинарной помощи специалистов Центра 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Программа </a:t>
            </a:r>
            <a:r>
              <a:rPr lang="ru-RU" sz="2000" dirty="0">
                <a:solidFill>
                  <a:srgbClr val="0070C0"/>
                </a:solidFill>
              </a:rPr>
              <a:t>успешного </a:t>
            </a:r>
            <a:r>
              <a:rPr lang="ru-RU" sz="2000" dirty="0" err="1">
                <a:solidFill>
                  <a:srgbClr val="0070C0"/>
                </a:solidFill>
              </a:rPr>
              <a:t>родительства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smtClean="0">
                <a:solidFill>
                  <a:srgbClr val="0070C0"/>
                </a:solidFill>
              </a:rPr>
              <a:t>«Крепкая семья»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Программа Родительский клуб «Моя семья»</a:t>
            </a:r>
            <a:endParaRPr lang="ru-RU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b="1" dirty="0" smtClean="0"/>
              <a:t>КОМПЕТЕНТНЫЙ РОДИТЕЛЬ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40395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924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  <a:t>Алгоритм включения родителей ребенка с СДВГ</a:t>
            </a:r>
            <a:b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  <a:t>в комплексное сопровождение </a:t>
            </a:r>
            <a:b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  <a:t>на базе ГБУ ДО ЦППМСП Выборгского района</a:t>
            </a:r>
            <a:endParaRPr lang="ru-RU" sz="20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2572314"/>
            <a:ext cx="4032448" cy="92869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Рекомендации по обращению 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в медицинское учреждение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572314"/>
            <a:ext cx="403244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Обращение к специалистам Центра (углубленная диагностика)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6258" y="3938756"/>
            <a:ext cx="4032448" cy="7143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ПМПк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ЦППМСП</a:t>
            </a:r>
          </a:p>
          <a:p>
            <a:pPr algn="ctr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(оформление рекомендаций)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21637" y="1331078"/>
            <a:ext cx="5072098" cy="873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Первичное обращение в Центр (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консультирование со сбором предварит. данных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 rot="5400000">
            <a:off x="5922077" y="2248294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2640888" y="2248294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4497706" y="3616446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600" y="4732188"/>
            <a:ext cx="304800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518776" y="5055173"/>
            <a:ext cx="4032448" cy="3900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Работа с семьей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2985538" y="5488654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5289794" y="5488654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5805264"/>
            <a:ext cx="403244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обучающегося </a:t>
            </a: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программы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35000" y="5805264"/>
            <a:ext cx="403244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Включение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родителей в программы успешного </a:t>
            </a:r>
            <a:r>
              <a:rPr lang="ru-RU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родительства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Крепкая семья».</a:t>
            </a: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06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cs typeface="Times New Roman" pitchFamily="18" charset="0"/>
              </a:rPr>
              <a:t>Информационный буклет о медицинских аспектах преодоления СДВГ у ребенка </a:t>
            </a:r>
            <a:endParaRPr lang="ru-RU" sz="28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016" y="2204864"/>
            <a:ext cx="4152236" cy="40188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748" y="2219020"/>
            <a:ext cx="4152236" cy="401829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9054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2635" y="1600200"/>
            <a:ext cx="4897437" cy="453072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rgbClr val="0070C0"/>
                </a:solidFill>
              </a:rPr>
              <a:t>1. </a:t>
            </a:r>
            <a:r>
              <a:rPr lang="ru-RU" sz="1600" dirty="0" err="1" smtClean="0">
                <a:solidFill>
                  <a:srgbClr val="0070C0"/>
                </a:solidFill>
              </a:rPr>
              <a:t>Баркли</a:t>
            </a:r>
            <a:r>
              <a:rPr lang="ru-RU" sz="1600" dirty="0" smtClean="0">
                <a:solidFill>
                  <a:srgbClr val="0070C0"/>
                </a:solidFill>
              </a:rPr>
              <a:t> Р.А., </a:t>
            </a:r>
            <a:r>
              <a:rPr lang="ru-RU" sz="1600" dirty="0" err="1" smtClean="0">
                <a:solidFill>
                  <a:srgbClr val="0070C0"/>
                </a:solidFill>
              </a:rPr>
              <a:t>Бентон</a:t>
            </a:r>
            <a:r>
              <a:rPr lang="ru-RU" sz="1600" dirty="0" smtClean="0">
                <a:solidFill>
                  <a:srgbClr val="0070C0"/>
                </a:solidFill>
              </a:rPr>
              <a:t> К.М. Ваш непослушный ребенок (пер. с англ. Смирнова А., </a:t>
            </a:r>
            <a:r>
              <a:rPr lang="ru-RU" sz="1600" dirty="0" err="1" smtClean="0">
                <a:solidFill>
                  <a:srgbClr val="0070C0"/>
                </a:solidFill>
              </a:rPr>
              <a:t>Цирулевой</a:t>
            </a:r>
            <a:r>
              <a:rPr lang="ru-RU" sz="1600" dirty="0" smtClean="0">
                <a:solidFill>
                  <a:srgbClr val="0070C0"/>
                </a:solidFill>
              </a:rPr>
              <a:t> Д.) </a:t>
            </a:r>
            <a:r>
              <a:rPr lang="ru-RU" sz="1600" dirty="0" err="1" smtClean="0">
                <a:solidFill>
                  <a:srgbClr val="0070C0"/>
                </a:solidFill>
              </a:rPr>
              <a:t>Изд-во:Питер</a:t>
            </a:r>
            <a:r>
              <a:rPr lang="ru-RU" sz="1600" dirty="0" smtClean="0">
                <a:solidFill>
                  <a:srgbClr val="0070C0"/>
                </a:solidFill>
              </a:rPr>
              <a:t>.- 2004.- 218с.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ISBN: 5-469-00014-1</a:t>
            </a:r>
            <a:br>
              <a:rPr lang="ru-RU" sz="1600" dirty="0" smtClean="0">
                <a:solidFill>
                  <a:srgbClr val="0070C0"/>
                </a:solidFill>
              </a:rPr>
            </a:br>
            <a:endParaRPr lang="ru-RU" sz="16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endParaRPr lang="en-US" sz="16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rgbClr val="0070C0"/>
                </a:solidFill>
              </a:rPr>
              <a:t>2. </a:t>
            </a:r>
            <a:r>
              <a:rPr lang="ru-RU" sz="1600" dirty="0" err="1" smtClean="0">
                <a:solidFill>
                  <a:srgbClr val="0070C0"/>
                </a:solidFill>
              </a:rPr>
              <a:t>Болотовский</a:t>
            </a:r>
            <a:r>
              <a:rPr lang="ru-RU" sz="1600" dirty="0" smtClean="0">
                <a:solidFill>
                  <a:srgbClr val="0070C0"/>
                </a:solidFill>
              </a:rPr>
              <a:t> Г. В., Чутко Л. С. </a:t>
            </a:r>
            <a:r>
              <a:rPr lang="ru-RU" sz="1600" dirty="0" err="1" smtClean="0">
                <a:solidFill>
                  <a:srgbClr val="0070C0"/>
                </a:solidFill>
              </a:rPr>
              <a:t>Гиперактивный</a:t>
            </a:r>
            <a:r>
              <a:rPr lang="ru-RU" sz="1600" dirty="0" smtClean="0">
                <a:solidFill>
                  <a:srgbClr val="0070C0"/>
                </a:solidFill>
              </a:rPr>
              <a:t> ребенок: развитие, воспитание, обучение (Серия: Лучшая книга о ребенке).-Изд-во: Вектор.- 2009.-192 с.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ISBN: 978-5-9684-0762-7</a:t>
            </a:r>
            <a:br>
              <a:rPr lang="ru-RU" sz="1600" dirty="0" smtClean="0">
                <a:solidFill>
                  <a:srgbClr val="0070C0"/>
                </a:solidFill>
              </a:rPr>
            </a:br>
            <a:endParaRPr lang="en-US" sz="16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rgbClr val="0070C0"/>
                </a:solidFill>
              </a:rPr>
              <a:t>3. Чутко Л.С. Синдром дефицита внимания с гиперактивностью и сопутствующие расстройства .-Изд-во: ХОКА, 2007.- 136 с.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ISBN: 978-5-98037-088-6</a:t>
            </a:r>
            <a:br>
              <a:rPr lang="ru-RU" sz="1600" dirty="0" smtClean="0">
                <a:solidFill>
                  <a:srgbClr val="0070C0"/>
                </a:solidFill>
              </a:rPr>
            </a:br>
            <a:endParaRPr lang="en-US" sz="16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rgbClr val="0070C0"/>
                </a:solidFill>
              </a:rPr>
              <a:t>4. </a:t>
            </a:r>
            <a:r>
              <a:rPr lang="ru-RU" sz="1600" dirty="0" err="1" smtClean="0">
                <a:solidFill>
                  <a:srgbClr val="0070C0"/>
                </a:solidFill>
              </a:rPr>
              <a:t>Ясюкова</a:t>
            </a:r>
            <a:r>
              <a:rPr lang="ru-RU" sz="1600" dirty="0" smtClean="0">
                <a:solidFill>
                  <a:srgbClr val="0070C0"/>
                </a:solidFill>
              </a:rPr>
              <a:t> Л.А.  Психологическая профилактика проблем в обучении и развитии школьников (Серия: Психологический практикум).- Изд-во: Речь, 2003 .- 384 с.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ISBN 5-9268-0181-8 </a:t>
            </a:r>
          </a:p>
        </p:txBody>
      </p:sp>
      <p:pic>
        <p:nvPicPr>
          <p:cNvPr id="151556" name="Picture 7" descr="Картинка 1 из 21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0" y="1905000"/>
            <a:ext cx="1485900" cy="2189163"/>
          </a:xfrm>
          <a:ln>
            <a:solidFill>
              <a:schemeClr val="accent1"/>
            </a:solidFill>
          </a:ln>
        </p:spPr>
      </p:pic>
      <p:pic>
        <p:nvPicPr>
          <p:cNvPr id="151557" name="Picture 5" descr="Картинка 2 из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1905000"/>
            <a:ext cx="1524000" cy="20875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51558" name="Picture 12" descr="Картинка 1 из 60">
            <a:hlinkClick r:id="rId6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5410200" y="4343400"/>
            <a:ext cx="1584325" cy="2087563"/>
          </a:xfrm>
          <a:ln>
            <a:solidFill>
              <a:schemeClr val="accent1"/>
            </a:solidFill>
          </a:ln>
        </p:spPr>
      </p:pic>
      <p:pic>
        <p:nvPicPr>
          <p:cNvPr id="151559" name="Picture 15" descr="Картинка 1 из 1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15200" y="4267200"/>
            <a:ext cx="1403350" cy="2159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Литература для самообразования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в сфере </a:t>
            </a:r>
            <a:r>
              <a:rPr lang="ru-RU" sz="3600" b="1" dirty="0" err="1" smtClean="0">
                <a:solidFill>
                  <a:srgbClr val="0070C0"/>
                </a:solidFill>
              </a:rPr>
              <a:t>родительства</a:t>
            </a:r>
            <a:r>
              <a:rPr lang="ru-RU" sz="3600" b="1" dirty="0" smtClean="0">
                <a:solidFill>
                  <a:srgbClr val="0070C0"/>
                </a:solidFill>
              </a:rPr>
              <a:t>: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1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 посещает занятия в Центре, стремиться получить знания и опыт в разных организациях, овладеть различными методами и методиками. Добивается устойчивого результата. Стремится передать свой опыт другим.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Систематическая работа со специалистами.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семьи в комплексное сопровождение.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проявления социальной активности родителей (родительский клуб «Моя семья»)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мероприятиях ГБУ ДО ЦППМСП Выборгского района с целью трансляции опыта успешного родителя ребенка с СДВГ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качестве спикера).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b="1" dirty="0" smtClean="0"/>
              <a:t>УСПЕШНЫЙ РОДИТЕЛЬ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726717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343400" y="2332037"/>
            <a:ext cx="4504184" cy="246511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     </a:t>
            </a:r>
            <a:r>
              <a:rPr lang="ru-RU" sz="2000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Семейный клуб – это эффективная форма работы с детьми и родителями, учитывающая актуальные потребности семей и способствующая формированию активной жизненной позиции участников процесса, передаче опыта в воспитании детей.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81200"/>
            <a:ext cx="3505200" cy="3429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Клуб «Моя семья»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6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Программа «Успешный родитель»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038600" cy="22736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60848"/>
            <a:ext cx="4038600" cy="22736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3589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ТЕХНОЛОГИЯ ПОЭТАПНОГО ФОРМИРОВАНИЯ САМОРЕГУЛЯЦИИ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И ПРОИЗВОЛЬНОСТИ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anchor="ctr" anchorCtr="0">
            <a:norm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автор: педагог-психолог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Цветков Валерий Викторович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41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5323344"/>
              </p:ext>
            </p:extLst>
          </p:nvPr>
        </p:nvGraphicFramePr>
        <p:xfrm>
          <a:off x="914400" y="332656"/>
          <a:ext cx="7772969" cy="57586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332"/>
                <a:gridCol w="6728637"/>
              </a:tblGrid>
              <a:tr h="1619236">
                <a:tc>
                  <a:txBody>
                    <a:bodyPr/>
                    <a:lstStyle/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r>
                        <a:rPr lang="ru-RU" sz="600" dirty="0">
                          <a:solidFill>
                            <a:srgbClr val="0066FF"/>
                          </a:solidFill>
                          <a:effectLst/>
                        </a:rPr>
                        <a:t> </a:t>
                      </a: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Правило </a:t>
                      </a:r>
                      <a:r>
                        <a:rPr lang="ru-RU" sz="1800" dirty="0">
                          <a:solidFill>
                            <a:srgbClr val="0066FF"/>
                          </a:solidFill>
                          <a:effectLst/>
                        </a:rPr>
                        <a:t>№1 «Настройся на задание</a:t>
                      </a: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Попроси себя. 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Уговори себя.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Договорись с собой.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Заставь себя.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5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solidFill>
                          <a:srgbClr val="0066FF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№2 «Выслушай задание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Смотри </a:t>
                      </a: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 учителя.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Не перебивай.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Не отвлекайся.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Старайся понять то, что объясняют.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Повтори задание.</a:t>
                      </a: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</a:tr>
              <a:tr h="2106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№3 «Не понял - переспроси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Терпеливо дождись своей очереди. 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Четко сформулируй свой вопрос.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Начни свой вопрос с вежливых слов.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Получив ответ, поблагодари.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</a:txBody>
                  <a:tcPr marL="65562" marR="65562" marT="0" marB="0"/>
                </a:tc>
              </a:tr>
            </a:tbl>
          </a:graphicData>
        </a:graphic>
      </p:graphicFrame>
      <p:pic>
        <p:nvPicPr>
          <p:cNvPr id="3077" name="Рисунок 1" descr="MCj0345365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33" y="2453520"/>
            <a:ext cx="723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024165" y="680939"/>
            <a:ext cx="730250" cy="731837"/>
          </a:xfrm>
          <a:prstGeom prst="ellipse">
            <a:avLst/>
          </a:prstGeom>
          <a:solidFill>
            <a:srgbClr val="FFCC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1223912" y="908720"/>
            <a:ext cx="71437" cy="71438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1507170" y="915168"/>
            <a:ext cx="71437" cy="71438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rc 9"/>
          <p:cNvSpPr>
            <a:spLocks/>
          </p:cNvSpPr>
          <p:nvPr/>
        </p:nvSpPr>
        <p:spPr bwMode="auto">
          <a:xfrm rot="2512052" flipH="1">
            <a:off x="1187400" y="812377"/>
            <a:ext cx="144463" cy="1444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rc 8"/>
          <p:cNvSpPr>
            <a:spLocks/>
          </p:cNvSpPr>
          <p:nvPr/>
        </p:nvSpPr>
        <p:spPr bwMode="auto">
          <a:xfrm rot="2512052" flipH="1">
            <a:off x="1470658" y="812377"/>
            <a:ext cx="144463" cy="1444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1410686" y="943946"/>
            <a:ext cx="0" cy="142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rc 6"/>
          <p:cNvSpPr>
            <a:spLocks/>
          </p:cNvSpPr>
          <p:nvPr/>
        </p:nvSpPr>
        <p:spPr bwMode="auto">
          <a:xfrm rot="7750709">
            <a:off x="1317024" y="1070440"/>
            <a:ext cx="187325" cy="217487"/>
          </a:xfrm>
          <a:custGeom>
            <a:avLst/>
            <a:gdLst>
              <a:gd name="G0" fmla="+- 0 0 0"/>
              <a:gd name="G1" fmla="+- 21434 0 0"/>
              <a:gd name="G2" fmla="+- 21600 0 0"/>
              <a:gd name="T0" fmla="*/ 2670 w 21461"/>
              <a:gd name="T1" fmla="*/ 0 h 21434"/>
              <a:gd name="T2" fmla="*/ 21461 w 21461"/>
              <a:gd name="T3" fmla="*/ 18988 h 21434"/>
              <a:gd name="T4" fmla="*/ 0 w 21461"/>
              <a:gd name="T5" fmla="*/ 21434 h 21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61" h="21434" fill="none" extrusionOk="0">
                <a:moveTo>
                  <a:pt x="2670" y="-1"/>
                </a:moveTo>
                <a:cubicBezTo>
                  <a:pt x="12566" y="1232"/>
                  <a:pt x="20331" y="9079"/>
                  <a:pt x="21461" y="18987"/>
                </a:cubicBezTo>
              </a:path>
              <a:path w="21461" h="21434" stroke="0" extrusionOk="0">
                <a:moveTo>
                  <a:pt x="2670" y="-1"/>
                </a:moveTo>
                <a:cubicBezTo>
                  <a:pt x="12566" y="1232"/>
                  <a:pt x="20331" y="9079"/>
                  <a:pt x="21461" y="18987"/>
                </a:cubicBezTo>
                <a:lnTo>
                  <a:pt x="0" y="21434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1098032" y="4376808"/>
            <a:ext cx="735012" cy="735013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621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6837467"/>
              </p:ext>
            </p:extLst>
          </p:nvPr>
        </p:nvGraphicFramePr>
        <p:xfrm>
          <a:off x="914400" y="1259592"/>
          <a:ext cx="7772969" cy="4595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332"/>
                <a:gridCol w="6728637"/>
              </a:tblGrid>
              <a:tr h="1993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66FF"/>
                          </a:solidFill>
                          <a:effectLst/>
                        </a:rPr>
                        <a:t>Правило №4 «Представь задание</a:t>
                      </a: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Повтори задание (инструкцию, правила).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как ты </a:t>
                      </a: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его выполнишь.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сколько </a:t>
                      </a: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времени нужно на его выполнение.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то,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что может тебе помешать.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то, что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может тебе помочь.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62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№5 </a:t>
                      </a: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«Проверь. Сравни. Исправь. 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Сообщи.»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Сравни</a:t>
                      </a:r>
                      <a:r>
                        <a:rPr lang="ru-RU" sz="1600" b="1" baseline="0" dirty="0" smtClean="0">
                          <a:solidFill>
                            <a:srgbClr val="0066FF"/>
                          </a:solidFill>
                          <a:effectLst/>
                        </a:rPr>
                        <a:t> то, что получилось с тем, что ты задумал.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Найди ошибки.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Исправь </a:t>
                      </a: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их.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Еще раз сравни с тем, что должно </a:t>
                      </a: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получилось.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Сообщи о том, что задание выполнено.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</a:tr>
            </a:tbl>
          </a:graphicData>
        </a:graphic>
      </p:graphicFrame>
      <p:sp>
        <p:nvSpPr>
          <p:cNvPr id="14" name="AutoShape 3"/>
          <p:cNvSpPr>
            <a:spLocks noChangeAspect="1" noChangeArrowheads="1"/>
          </p:cNvSpPr>
          <p:nvPr/>
        </p:nvSpPr>
        <p:spPr bwMode="auto">
          <a:xfrm>
            <a:off x="1045680" y="1728540"/>
            <a:ext cx="817563" cy="736600"/>
          </a:xfrm>
          <a:prstGeom prst="cloudCallout">
            <a:avLst>
              <a:gd name="adj1" fmla="val -194"/>
              <a:gd name="adj2" fmla="val 6574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Шестиугольник 35"/>
          <p:cNvSpPr>
            <a:spLocks noChangeAspect="1"/>
          </p:cNvSpPr>
          <p:nvPr/>
        </p:nvSpPr>
        <p:spPr bwMode="auto">
          <a:xfrm>
            <a:off x="1019303" y="3931741"/>
            <a:ext cx="854075" cy="735012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!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87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трелка вправо 27"/>
          <p:cNvSpPr>
            <a:spLocks noChangeArrowheads="1"/>
          </p:cNvSpPr>
          <p:nvPr/>
        </p:nvSpPr>
        <p:spPr bwMode="auto">
          <a:xfrm>
            <a:off x="6822696" y="2855188"/>
            <a:ext cx="360362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>
            <a:off x="1611312" y="2863293"/>
            <a:ext cx="376238" cy="257175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7" name="Стрелка вправо 6"/>
          <p:cNvSpPr>
            <a:spLocks noChangeArrowheads="1"/>
          </p:cNvSpPr>
          <p:nvPr/>
        </p:nvSpPr>
        <p:spPr bwMode="auto">
          <a:xfrm>
            <a:off x="3308112" y="2854667"/>
            <a:ext cx="360363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Стрелка вправо 7"/>
          <p:cNvSpPr>
            <a:spLocks noChangeArrowheads="1"/>
          </p:cNvSpPr>
          <p:nvPr/>
        </p:nvSpPr>
        <p:spPr bwMode="auto">
          <a:xfrm>
            <a:off x="4943046" y="2854667"/>
            <a:ext cx="360362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pic>
        <p:nvPicPr>
          <p:cNvPr id="22" name="Picture 25" descr="MC90034536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520" y="2360720"/>
            <a:ext cx="12636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val 3"/>
          <p:cNvSpPr>
            <a:spLocks noChangeAspect="1" noChangeArrowheads="1"/>
          </p:cNvSpPr>
          <p:nvPr/>
        </p:nvSpPr>
        <p:spPr bwMode="auto">
          <a:xfrm>
            <a:off x="3720904" y="2390218"/>
            <a:ext cx="1193800" cy="119380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C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ru-RU" sz="5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Выноска-облако 25"/>
          <p:cNvSpPr/>
          <p:nvPr/>
        </p:nvSpPr>
        <p:spPr>
          <a:xfrm>
            <a:off x="5303408" y="2385636"/>
            <a:ext cx="1476164" cy="1193740"/>
          </a:xfrm>
          <a:prstGeom prst="cloudCallout">
            <a:avLst>
              <a:gd name="adj1" fmla="val -36669"/>
              <a:gd name="adj2" fmla="val 1825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7" name="AutoShape 3"/>
          <p:cNvSpPr>
            <a:spLocks noChangeAspect="1" noChangeArrowheads="1"/>
          </p:cNvSpPr>
          <p:nvPr/>
        </p:nvSpPr>
        <p:spPr bwMode="auto">
          <a:xfrm>
            <a:off x="7213408" y="2375801"/>
            <a:ext cx="1222375" cy="1222375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5400" b="1" dirty="0">
                <a:solidFill>
                  <a:srgbClr val="FFFF00"/>
                </a:solidFill>
                <a:cs typeface="+mn-cs"/>
              </a:rPr>
              <a:t>!</a:t>
            </a:r>
          </a:p>
        </p:txBody>
      </p:sp>
      <p:sp>
        <p:nvSpPr>
          <p:cNvPr id="36865" name="Скругленный прямоугольник 36864"/>
          <p:cNvSpPr/>
          <p:nvPr/>
        </p:nvSpPr>
        <p:spPr>
          <a:xfrm>
            <a:off x="390477" y="3979542"/>
            <a:ext cx="1196131" cy="6900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</a:rPr>
              <a:t>Настройся 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78528" y="3988516"/>
            <a:ext cx="1208557" cy="69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Выслушай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694528" y="3988516"/>
            <a:ext cx="1259979" cy="69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Уточни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351254" y="3988517"/>
            <a:ext cx="1411570" cy="6983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Представь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22200" y="4002728"/>
            <a:ext cx="1296144" cy="6983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</a:rPr>
              <a:t>Проверь. Сравни. Исправь. Сообщи.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85143" y="2404105"/>
            <a:ext cx="1201738" cy="1201737"/>
            <a:chOff x="138967" y="2368937"/>
            <a:chExt cx="1201738" cy="1201737"/>
          </a:xfrm>
        </p:grpSpPr>
        <p:sp>
          <p:nvSpPr>
            <p:cNvPr id="61469" name="Oval 29"/>
            <p:cNvSpPr>
              <a:spLocks noChangeAspect="1" noChangeArrowheads="1"/>
            </p:cNvSpPr>
            <p:nvPr/>
          </p:nvSpPr>
          <p:spPr bwMode="auto">
            <a:xfrm>
              <a:off x="138967" y="2368937"/>
              <a:ext cx="1201738" cy="1201737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61470" name="Oval 30"/>
            <p:cNvSpPr>
              <a:spLocks noChangeArrowheads="1"/>
            </p:cNvSpPr>
            <p:nvPr/>
          </p:nvSpPr>
          <p:spPr bwMode="auto">
            <a:xfrm>
              <a:off x="875012" y="2686335"/>
              <a:ext cx="144463" cy="1444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1" name="Oval 31"/>
            <p:cNvSpPr>
              <a:spLocks noChangeArrowheads="1"/>
            </p:cNvSpPr>
            <p:nvPr/>
          </p:nvSpPr>
          <p:spPr bwMode="auto">
            <a:xfrm>
              <a:off x="431800" y="2686335"/>
              <a:ext cx="144463" cy="1444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2" name="Arc 32"/>
            <p:cNvSpPr>
              <a:spLocks/>
            </p:cNvSpPr>
            <p:nvPr/>
          </p:nvSpPr>
          <p:spPr bwMode="auto">
            <a:xfrm rot="2512052" flipH="1">
              <a:off x="395288" y="2569338"/>
              <a:ext cx="180975" cy="1809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3" name="Arc 33"/>
            <p:cNvSpPr>
              <a:spLocks/>
            </p:cNvSpPr>
            <p:nvPr/>
          </p:nvSpPr>
          <p:spPr bwMode="auto">
            <a:xfrm rot="2512052" flipH="1">
              <a:off x="827088" y="2577964"/>
              <a:ext cx="180975" cy="1809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4" name="Line 34"/>
            <p:cNvSpPr>
              <a:spLocks noChangeShapeType="1"/>
            </p:cNvSpPr>
            <p:nvPr/>
          </p:nvSpPr>
          <p:spPr bwMode="auto">
            <a:xfrm>
              <a:off x="719138" y="2925684"/>
              <a:ext cx="0" cy="18097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5" name="Arc 35"/>
            <p:cNvSpPr>
              <a:spLocks/>
            </p:cNvSpPr>
            <p:nvPr/>
          </p:nvSpPr>
          <p:spPr bwMode="auto">
            <a:xfrm rot="7750709">
              <a:off x="551656" y="3025113"/>
              <a:ext cx="284163" cy="339725"/>
            </a:xfrm>
            <a:custGeom>
              <a:avLst/>
              <a:gdLst>
                <a:gd name="G0" fmla="+- 0 0 0"/>
                <a:gd name="G1" fmla="+- 21434 0 0"/>
                <a:gd name="G2" fmla="+- 21600 0 0"/>
                <a:gd name="T0" fmla="*/ 2670 w 21461"/>
                <a:gd name="T1" fmla="*/ 0 h 21434"/>
                <a:gd name="T2" fmla="*/ 21461 w 21461"/>
                <a:gd name="T3" fmla="*/ 18988 h 21434"/>
                <a:gd name="T4" fmla="*/ 0 w 21461"/>
                <a:gd name="T5" fmla="*/ 21434 h 2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61" h="21434" fill="none" extrusionOk="0">
                  <a:moveTo>
                    <a:pt x="2670" y="-1"/>
                  </a:moveTo>
                  <a:cubicBezTo>
                    <a:pt x="12566" y="1232"/>
                    <a:pt x="20331" y="9079"/>
                    <a:pt x="21461" y="18987"/>
                  </a:cubicBezTo>
                </a:path>
                <a:path w="21461" h="21434" stroke="0" extrusionOk="0">
                  <a:moveTo>
                    <a:pt x="2670" y="-1"/>
                  </a:moveTo>
                  <a:cubicBezTo>
                    <a:pt x="12566" y="1232"/>
                    <a:pt x="20331" y="9079"/>
                    <a:pt x="21461" y="18987"/>
                  </a:cubicBezTo>
                  <a:lnTo>
                    <a:pt x="0" y="21434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476" name="Rectangle 36"/>
          <p:cNvSpPr>
            <a:spLocks noGrp="1"/>
          </p:cNvSpPr>
          <p:nvPr>
            <p:ph type="title"/>
          </p:nvPr>
        </p:nvSpPr>
        <p:spPr bwMode="auto">
          <a:solidFill>
            <a:srgbClr val="FF99FF">
              <a:alpha val="50000"/>
            </a:srgbClr>
          </a:solidFill>
          <a:extLst/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600" b="1" dirty="0">
                <a:solidFill>
                  <a:srgbClr val="0066FF"/>
                </a:solidFill>
              </a:rPr>
              <a:t>СХЕМА ВЫПОЛНЕНИЯ ДЕЙСТВИЯ</a:t>
            </a:r>
          </a:p>
        </p:txBody>
      </p:sp>
      <p:cxnSp>
        <p:nvCxnSpPr>
          <p:cNvPr id="6" name="Соединительная линия уступом 5"/>
          <p:cNvCxnSpPr>
            <a:endCxn id="26" idx="3"/>
          </p:cNvCxnSpPr>
          <p:nvPr/>
        </p:nvCxnSpPr>
        <p:spPr>
          <a:xfrm rot="10800000" flipV="1">
            <a:off x="6041490" y="2385635"/>
            <a:ext cx="1888610" cy="68253"/>
          </a:xfrm>
          <a:prstGeom prst="bentConnector4">
            <a:avLst>
              <a:gd name="adj1" fmla="val 139"/>
              <a:gd name="adj2" fmla="val -436897"/>
            </a:avLst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26" idx="1"/>
            <a:endCxn id="24" idx="4"/>
          </p:cNvCxnSpPr>
          <p:nvPr/>
        </p:nvCxnSpPr>
        <p:spPr>
          <a:xfrm rot="5400000">
            <a:off x="5176691" y="2719218"/>
            <a:ext cx="5913" cy="1723686"/>
          </a:xfrm>
          <a:prstGeom prst="bentConnector3">
            <a:avLst>
              <a:gd name="adj1" fmla="val 3966058"/>
            </a:avLst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13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ТЕХНОЛОГИЯ ФОРМИРОВАНИЯ НАВЫКА У РЕБЕНКА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 (рекомендации для педагогов и родителей)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85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00472"/>
            <a:ext cx="82296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Шаг 1. «Выделение проблемы»</a:t>
            </a:r>
            <a:endParaRPr lang="ru-RU" sz="2800" dirty="0"/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Шаг </a:t>
            </a:r>
            <a:r>
              <a:rPr lang="ru-RU" sz="2800" b="1" i="1" dirty="0">
                <a:solidFill>
                  <a:srgbClr val="0070C0"/>
                </a:solidFill>
              </a:rPr>
              <a:t>2. «</a:t>
            </a:r>
            <a:r>
              <a:rPr lang="ru-RU" sz="2800" b="1" i="1" dirty="0" err="1">
                <a:solidFill>
                  <a:srgbClr val="0070C0"/>
                </a:solidFill>
              </a:rPr>
              <a:t>Переформулирование</a:t>
            </a:r>
            <a:r>
              <a:rPr lang="ru-RU" sz="2800" b="1" i="1" dirty="0">
                <a:solidFill>
                  <a:srgbClr val="0070C0"/>
                </a:solidFill>
              </a:rPr>
              <a:t> проблемы в навык</a:t>
            </a:r>
            <a:r>
              <a:rPr lang="ru-RU" sz="2800" b="1" i="1" dirty="0" smtClean="0">
                <a:solidFill>
                  <a:srgbClr val="0070C0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Шаг 3. «Разделение сложных проблем на части</a:t>
            </a:r>
            <a:r>
              <a:rPr lang="ru-RU" sz="2800" b="1" i="1" dirty="0" smtClean="0">
                <a:solidFill>
                  <a:srgbClr val="0070C0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Шаг 4. </a:t>
            </a:r>
            <a:r>
              <a:rPr lang="ru-RU" sz="2800" b="1" i="1" dirty="0" smtClean="0">
                <a:solidFill>
                  <a:srgbClr val="0070C0"/>
                </a:solidFill>
              </a:rPr>
              <a:t>«</a:t>
            </a:r>
            <a:r>
              <a:rPr lang="ru-RU" sz="2800" b="1" i="1" dirty="0" err="1" smtClean="0">
                <a:solidFill>
                  <a:srgbClr val="0070C0"/>
                </a:solidFill>
              </a:rPr>
              <a:t>Иерархизация</a:t>
            </a:r>
            <a:r>
              <a:rPr lang="ru-RU" sz="28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>
                <a:solidFill>
                  <a:srgbClr val="0070C0"/>
                </a:solidFill>
              </a:rPr>
              <a:t>формирования</a:t>
            </a:r>
            <a:r>
              <a:rPr lang="en-US" sz="2800" b="1" i="1" dirty="0">
                <a:solidFill>
                  <a:srgbClr val="0070C0"/>
                </a:solidFill>
              </a:rPr>
              <a:t> </a:t>
            </a:r>
            <a:r>
              <a:rPr lang="ru-RU" sz="2800" b="1" i="1" dirty="0">
                <a:solidFill>
                  <a:srgbClr val="0070C0"/>
                </a:solidFill>
              </a:rPr>
              <a:t>умений</a:t>
            </a:r>
            <a:r>
              <a:rPr lang="ru-RU" sz="2800" b="1" i="1" dirty="0" smtClean="0">
                <a:solidFill>
                  <a:srgbClr val="0070C0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Шаг 5. «</a:t>
            </a:r>
            <a:r>
              <a:rPr lang="ru-RU" sz="2800" b="1" i="1" dirty="0" smtClean="0">
                <a:solidFill>
                  <a:srgbClr val="0070C0"/>
                </a:solidFill>
              </a:rPr>
              <a:t>Определение критериев </a:t>
            </a:r>
            <a:r>
              <a:rPr lang="ru-RU" sz="2800" b="1" i="1" dirty="0">
                <a:solidFill>
                  <a:srgbClr val="0070C0"/>
                </a:solidFill>
              </a:rPr>
              <a:t>успешности</a:t>
            </a:r>
            <a:r>
              <a:rPr lang="ru-RU" sz="2800" b="1" i="1" dirty="0" smtClean="0">
                <a:solidFill>
                  <a:srgbClr val="0070C0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Шаг 6. </a:t>
            </a:r>
            <a:r>
              <a:rPr lang="ru-RU" sz="2800" b="1" i="1" dirty="0" smtClean="0">
                <a:solidFill>
                  <a:srgbClr val="0070C0"/>
                </a:solidFill>
              </a:rPr>
              <a:t>«Выбор поощрения </a:t>
            </a:r>
            <a:r>
              <a:rPr lang="ru-RU" sz="2800" b="1" i="1" dirty="0">
                <a:solidFill>
                  <a:srgbClr val="0070C0"/>
                </a:solidFill>
              </a:rPr>
              <a:t>ребенка в случае успеха»</a:t>
            </a:r>
            <a:endParaRPr lang="ru-RU" sz="2800" b="1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800" b="1" i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8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0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ДНЕВНИК ДОБРЫХ ДЕЛ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2692896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ru-RU" sz="2500" b="1" dirty="0" smtClean="0">
                <a:solidFill>
                  <a:srgbClr val="0070C0"/>
                </a:solidFill>
              </a:rPr>
              <a:t>ДНЕВНИК </a:t>
            </a:r>
            <a:r>
              <a:rPr lang="ru-RU" sz="2500" b="1" dirty="0">
                <a:solidFill>
                  <a:srgbClr val="0070C0"/>
                </a:solidFill>
              </a:rPr>
              <a:t>ДОБРЫХ ДЕЛ И ДОСТИЖЕНИЙ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 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Ученика </a:t>
            </a:r>
            <a:r>
              <a:rPr lang="ru-RU" b="1" dirty="0">
                <a:solidFill>
                  <a:srgbClr val="0070C0"/>
                </a:solidFill>
              </a:rPr>
              <a:t>(-</a:t>
            </a:r>
            <a:r>
              <a:rPr lang="ru-RU" b="1" dirty="0" err="1">
                <a:solidFill>
                  <a:srgbClr val="0070C0"/>
                </a:solidFill>
              </a:rPr>
              <a:t>цы</a:t>
            </a:r>
            <a:r>
              <a:rPr lang="ru-RU" b="1" dirty="0">
                <a:solidFill>
                  <a:srgbClr val="0070C0"/>
                </a:solidFill>
              </a:rPr>
              <a:t>) класса ___ </a:t>
            </a:r>
            <a:r>
              <a:rPr lang="ru-RU" b="1" baseline="30000" dirty="0">
                <a:solidFill>
                  <a:srgbClr val="0070C0"/>
                </a:solidFill>
              </a:rPr>
              <a:t>«__»</a:t>
            </a:r>
            <a:r>
              <a:rPr lang="ru-RU" b="1" dirty="0">
                <a:solidFill>
                  <a:srgbClr val="0070C0"/>
                </a:solidFill>
              </a:rPr>
              <a:t>    Школы № ___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_________________________________________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Начало</a:t>
            </a:r>
            <a:r>
              <a:rPr lang="ru-RU" sz="2000" b="1" dirty="0">
                <a:solidFill>
                  <a:srgbClr val="0070C0"/>
                </a:solidFill>
              </a:rPr>
              <a:t>: 	</a:t>
            </a:r>
            <a:r>
              <a:rPr lang="ru-RU" sz="2000" b="1" dirty="0" smtClean="0">
                <a:solidFill>
                  <a:srgbClr val="0070C0"/>
                </a:solidFill>
              </a:rPr>
              <a:t>«___» </a:t>
            </a:r>
            <a:r>
              <a:rPr lang="ru-RU" sz="2000" b="1" dirty="0">
                <a:solidFill>
                  <a:srgbClr val="0070C0"/>
                </a:solidFill>
              </a:rPr>
              <a:t>________ 201__г.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Окончание</a:t>
            </a:r>
            <a:r>
              <a:rPr lang="ru-RU" sz="2000" b="1" dirty="0">
                <a:solidFill>
                  <a:srgbClr val="0070C0"/>
                </a:solidFill>
              </a:rPr>
              <a:t>: 	«___» ________ 201__г.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 </a:t>
            </a:r>
          </a:p>
          <a:p>
            <a:pPr marL="0" indent="0" algn="ctr">
              <a:buNone/>
            </a:pPr>
            <a:endParaRPr lang="ru-RU" b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ru-RU" sz="1800" b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0070C0"/>
                </a:solidFill>
              </a:rPr>
              <a:t>Санкт-Петербург</a:t>
            </a:r>
            <a:endParaRPr lang="ru-RU" sz="18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rgbClr val="0070C0"/>
                </a:solidFill>
              </a:rPr>
              <a:t>2019г.</a:t>
            </a:r>
          </a:p>
        </p:txBody>
      </p:sp>
      <p:graphicFrame>
        <p:nvGraphicFramePr>
          <p:cNvPr id="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1878962"/>
              </p:ext>
            </p:extLst>
          </p:nvPr>
        </p:nvGraphicFramePr>
        <p:xfrm>
          <a:off x="4644008" y="3212976"/>
          <a:ext cx="4176463" cy="30006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914"/>
                <a:gridCol w="2127291"/>
                <a:gridCol w="487688"/>
                <a:gridCol w="562717"/>
                <a:gridCol w="685853"/>
              </a:tblGrid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№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Содержание умения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Дата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Балл взрослого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Подпись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взрослого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328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767" marR="67767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711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Вовлечение в сотрудничество педагогов через «Обращение к учителю»</a:t>
            </a:r>
            <a:endParaRPr lang="ru-RU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437874"/>
              </p:ext>
            </p:extLst>
          </p:nvPr>
        </p:nvGraphicFramePr>
        <p:xfrm>
          <a:off x="2987824" y="1772816"/>
          <a:ext cx="3240360" cy="4786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Документ" r:id="rId4" imgW="6478026" imgH="9572523" progId="Word.Document.12">
                  <p:embed/>
                </p:oleObj>
              </mc:Choice>
              <mc:Fallback>
                <p:oleObj name="Документ" r:id="rId4" imgW="6478026" imgH="95725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87824" y="1772816"/>
                        <a:ext cx="3240360" cy="4786684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431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БАЛЛЬНО-РЕЙТИНГОВАЯ СИСТЕМА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686700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712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Условия формирования компетенций у ребенка с СДВГ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7286994"/>
              </p:ext>
            </p:extLst>
          </p:nvPr>
        </p:nvGraphicFramePr>
        <p:xfrm>
          <a:off x="457200" y="1600200"/>
          <a:ext cx="8435280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038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2787005"/>
            <a:ext cx="7772400" cy="136207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БЛАГОДАРЮ </a:t>
            </a:r>
            <a:br>
              <a:rPr lang="ru-RU" sz="4800" b="1" dirty="0" smtClean="0">
                <a:solidFill>
                  <a:srgbClr val="0070C0"/>
                </a:solidFill>
              </a:rPr>
            </a:br>
            <a:r>
              <a:rPr lang="ru-RU" sz="4800" b="1" dirty="0" smtClean="0">
                <a:solidFill>
                  <a:srgbClr val="0070C0"/>
                </a:solidFill>
              </a:rPr>
              <a:t>ЗА ВНИМАНИЕ!</a:t>
            </a:r>
            <a:endParaRPr lang="ru-RU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71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1089</Words>
  <Application>Microsoft Office PowerPoint</Application>
  <PresentationFormat>Экран (4:3)</PresentationFormat>
  <Paragraphs>233</Paragraphs>
  <Slides>28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Тема Office</vt:lpstr>
      <vt:lpstr>Документ</vt:lpstr>
      <vt:lpstr>ФОРМИРОВАНИЕ КОМПЕТЕНЦИЙ  У ДЕТЕЙ С СДВГ ПРИ ВЗАИМОДЕЙСТВИИ ПСИХОЛОГА, ПЕДАГОГА И РОДИТЕЛЕЙ </vt:lpstr>
      <vt:lpstr>Презентация PowerPoint</vt:lpstr>
      <vt:lpstr>ЭТАПЫ ФОРМИРОВАНИЯ РОДИТЕЛЬСКОЙ КОМПЕТЕНТНОСТИ ПРИ СДВГ У ДЕТЕЙ </vt:lpstr>
      <vt:lpstr>НЕИНФОРМИРОВАНЫЙ РОДИТЕЛЬ</vt:lpstr>
      <vt:lpstr>Информационное обеспечение</vt:lpstr>
      <vt:lpstr>ИНФОРМИРОВАНЫЙ РОДИТЕЛЬ</vt:lpstr>
      <vt:lpstr>Интернет-ресурсы для родителей http://www.цппмсп-выборгский.рф/</vt:lpstr>
      <vt:lpstr> Продукт ОЭР 2019: Практические рекомендации  для родителей по организации взаимодействия  с детьми  с  СДВГ 7-14 лет  </vt:lpstr>
      <vt:lpstr>ПРОСВЕЩЕНЫЙ РОДИТЕЛЬ</vt:lpstr>
      <vt:lpstr>Информационные проекты (циклы занятий) для родителей в рамках клуба «Моя семья»: </vt:lpstr>
      <vt:lpstr>КОМПЕТЕНТНЫЙ РОДИТЕЛЬ</vt:lpstr>
      <vt:lpstr>Алгоритм включения родителей ребенка с СДВГ в комплексное сопровождение  на базе ГБУ ДО ЦППМСП Выборгского района</vt:lpstr>
      <vt:lpstr>Информационный буклет о медицинских аспектах преодоления СДВГ у ребенка </vt:lpstr>
      <vt:lpstr>Литература для самообразования  в сфере родительства:</vt:lpstr>
      <vt:lpstr>УСПЕШНЫЙ РОДИТЕЛЬ</vt:lpstr>
      <vt:lpstr>Клуб «Моя семья»</vt:lpstr>
      <vt:lpstr>Программа «Успешный родитель»</vt:lpstr>
      <vt:lpstr>ТЕХНОЛОГИЯ ПОЭТАПНОГО ФОРМИРОВАНИЯ САМОРЕГУЛЯЦИИ  И ПРОИЗВОЛЬНОСТИ</vt:lpstr>
      <vt:lpstr>Презентация PowerPoint</vt:lpstr>
      <vt:lpstr>Презентация PowerPoint</vt:lpstr>
      <vt:lpstr>СХЕМА ВЫПОЛНЕНИЯ ДЕЙСТВИЯ</vt:lpstr>
      <vt:lpstr>ТЕХНОЛОГИЯ ФОРМИРОВАНИЯ НАВЫКА У РЕБЕНКА  (рекомендации для педагогов и родителей)</vt:lpstr>
      <vt:lpstr>Презентация PowerPoint</vt:lpstr>
      <vt:lpstr>ДНЕВНИК ДОБРЫХ ДЕЛ</vt:lpstr>
      <vt:lpstr>Вовлечение в сотрудничество педагогов через «Обращение к учителю»</vt:lpstr>
      <vt:lpstr>БАЛЛЬНО-РЕЙТИНГОВАЯ СИСТЕМА</vt:lpstr>
      <vt:lpstr>Условия формирования компетенций у ребенка с СДВГ</vt:lpstr>
      <vt:lpstr>БЛАГОДАРЮ 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51</cp:revision>
  <dcterms:created xsi:type="dcterms:W3CDTF">2019-11-14T16:10:16Z</dcterms:created>
  <dcterms:modified xsi:type="dcterms:W3CDTF">2019-12-19T07:31:35Z</dcterms:modified>
</cp:coreProperties>
</file>