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0" r:id="rId4"/>
    <p:sldId id="275" r:id="rId5"/>
    <p:sldId id="279" r:id="rId6"/>
    <p:sldId id="276" r:id="rId7"/>
    <p:sldId id="278" r:id="rId8"/>
    <p:sldId id="266" r:id="rId9"/>
    <p:sldId id="267" r:id="rId10"/>
    <p:sldId id="263" r:id="rId11"/>
    <p:sldId id="264" r:id="rId12"/>
    <p:sldId id="268" r:id="rId13"/>
    <p:sldId id="277" r:id="rId14"/>
    <p:sldId id="280" r:id="rId15"/>
    <p:sldId id="283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572" autoAdjust="0"/>
  </p:normalViewPr>
  <p:slideViewPr>
    <p:cSldViewPr>
      <p:cViewPr varScale="1">
        <p:scale>
          <a:sx n="66" d="100"/>
          <a:sy n="66" d="100"/>
        </p:scale>
        <p:origin x="-193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3154E-0D7F-457B-9956-3DC24206D85C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31B7D-5233-4DDE-B2FF-839E45A8B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5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98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92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06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02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10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470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86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02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98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31B7D-5233-4DDE-B2FF-839E45A8BD7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0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640960" cy="453650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Анализ личностного и профессионального роста учителя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результате обучения по программе «Проектирование педагогических условий для преодоления СДВГ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у </a:t>
            </a:r>
            <a:r>
              <a:rPr lang="ru-RU" b="1" dirty="0">
                <a:solidFill>
                  <a:srgbClr val="FF0000"/>
                </a:solidFill>
              </a:rPr>
              <a:t>обучающихся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образовательном процессе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013176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tx1"/>
                </a:solidFill>
              </a:rPr>
              <a:t>Баринова Татьяна Ивановна</a:t>
            </a:r>
          </a:p>
          <a:p>
            <a:pPr algn="r"/>
            <a:r>
              <a:rPr lang="ru-RU" sz="2800" b="1" dirty="0" smtClean="0">
                <a:solidFill>
                  <a:schemeClr val="tx1"/>
                </a:solidFill>
              </a:rPr>
              <a:t>учитель начальных классов </a:t>
            </a:r>
          </a:p>
          <a:p>
            <a:pPr algn="r"/>
            <a:r>
              <a:rPr lang="ru-RU" sz="2800" b="1" dirty="0" smtClean="0">
                <a:solidFill>
                  <a:schemeClr val="tx1"/>
                </a:solidFill>
              </a:rPr>
              <a:t>ГБОУ СОШ №453 им. </a:t>
            </a:r>
            <a:r>
              <a:rPr lang="ru-RU" sz="2800" b="1" dirty="0" err="1" smtClean="0">
                <a:solidFill>
                  <a:schemeClr val="tx1"/>
                </a:solidFill>
              </a:rPr>
              <a:t>С.Жукова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76164"/>
            <a:ext cx="3319247" cy="3319247"/>
          </a:xfrm>
          <a:prstGeom prst="rect">
            <a:avLst/>
          </a:prstGeom>
        </p:spPr>
      </p:pic>
      <p:pic>
        <p:nvPicPr>
          <p:cNvPr id="5129" name="Picture 9" descr="https://im0-tub-ru.yandex.net/i?id=0c54d3c25e717700de9d8b3b1d4a265a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50" y="2420888"/>
            <a:ext cx="307801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4149080"/>
            <a:ext cx="11208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8000"/>
                </a:solidFill>
              </a:rPr>
              <a:t>2018</a:t>
            </a:r>
            <a:endParaRPr lang="ru-RU" sz="3600" b="1" dirty="0">
              <a:solidFill>
                <a:srgbClr val="008000"/>
              </a:solidFill>
            </a:endParaRPr>
          </a:p>
        </p:txBody>
      </p:sp>
      <p:pic>
        <p:nvPicPr>
          <p:cNvPr id="5131" name="Picture 11" descr="https://gallery.withthewill.net/albums/userpics/10002/raster_1_33Cto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20" y="261049"/>
            <a:ext cx="2724868" cy="28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717032"/>
            <a:ext cx="3319247" cy="33192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977" y="1189873"/>
            <a:ext cx="3319247" cy="331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hat-dou25.edumsko.ru/uploads/2600/2570/section/382078/toler11.png?15422587035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38" y="31145"/>
            <a:ext cx="6422122" cy="717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28" y="-171400"/>
            <a:ext cx="6149297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1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0-tub-ru.yandex.net/i?id=19f016974716973dd9f9cebfad73b390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4519" y="3150996"/>
            <a:ext cx="3141977" cy="359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i.pinimg.com/originals/dd/11/02/dd110210da10519545578be3599f844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1113">
            <a:off x="434954" y="348889"/>
            <a:ext cx="6323236" cy="42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35383" y="1634897"/>
            <a:ext cx="25147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/>
              <a:t>Н</a:t>
            </a:r>
            <a:r>
              <a:rPr lang="en-US" sz="4000" b="1" dirty="0" smtClean="0"/>
              <a:t>ow </a:t>
            </a:r>
            <a:r>
              <a:rPr lang="en-US" sz="4000" b="1" dirty="0"/>
              <a:t>can </a:t>
            </a:r>
            <a:endParaRPr lang="ru-RU" sz="4000" b="1" dirty="0" smtClean="0"/>
          </a:p>
          <a:p>
            <a:pPr algn="ctr"/>
            <a:r>
              <a:rPr lang="en-US" sz="4000" b="1" dirty="0" smtClean="0"/>
              <a:t>I </a:t>
            </a:r>
            <a:r>
              <a:rPr lang="en-US" sz="4000" b="1" dirty="0"/>
              <a:t>help </a:t>
            </a:r>
            <a:r>
              <a:rPr lang="en-US" sz="4000" b="1" dirty="0" smtClean="0"/>
              <a:t>you</a:t>
            </a:r>
            <a:r>
              <a:rPr lang="ru-RU" sz="4000" b="1" dirty="0" smtClean="0"/>
              <a:t>?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634897"/>
            <a:ext cx="21259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Н</a:t>
            </a:r>
            <a:r>
              <a:rPr lang="en-US" sz="4000" b="1" dirty="0" err="1" smtClean="0"/>
              <a:t>elp</a:t>
            </a:r>
            <a:r>
              <a:rPr lang="en-US" sz="4000" b="1" dirty="0" smtClean="0"/>
              <a:t> me</a:t>
            </a:r>
            <a:r>
              <a:rPr lang="ru-RU" sz="4000" b="1" dirty="0" smtClean="0"/>
              <a:t>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2977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«Проектирование педагогических условий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для </a:t>
            </a:r>
            <a:r>
              <a:rPr lang="ru-RU" sz="3200" b="1" dirty="0"/>
              <a:t>преодоления СДВГ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у </a:t>
            </a:r>
            <a:r>
              <a:rPr lang="ru-RU" sz="3200" b="1" dirty="0"/>
              <a:t>обучающихся в образовательном процессе</a:t>
            </a:r>
            <a:r>
              <a:rPr lang="ru-RU" sz="3200" b="1" dirty="0" smtClean="0"/>
              <a:t>»</a:t>
            </a:r>
            <a:endParaRPr lang="ru-RU" sz="3200" dirty="0"/>
          </a:p>
        </p:txBody>
      </p:sp>
      <p:pic>
        <p:nvPicPr>
          <p:cNvPr id="3" name="Picture 7" descr="https://im0-tub-ru.yandex.net/i?id=efcbd1041809893a7dbd6f1369cc7be9-l&amp;n=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03305" y="2453901"/>
            <a:ext cx="5321023" cy="415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41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9" r="10841" b="4462"/>
          <a:stretch/>
        </p:blipFill>
        <p:spPr>
          <a:xfrm>
            <a:off x="2483768" y="3068960"/>
            <a:ext cx="3403479" cy="29198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35" y="-1"/>
            <a:ext cx="5064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33CC"/>
                </a:solidFill>
              </a:rPr>
              <a:t>Теоретическая</a:t>
            </a:r>
            <a:r>
              <a:rPr lang="ru-RU" sz="4000" dirty="0" smtClean="0">
                <a:solidFill>
                  <a:srgbClr val="0033CC"/>
                </a:solidFill>
              </a:rPr>
              <a:t> </a:t>
            </a:r>
            <a:r>
              <a:rPr lang="ru-RU" sz="4000" b="1" dirty="0" smtClean="0">
                <a:solidFill>
                  <a:srgbClr val="0033CC"/>
                </a:solidFill>
              </a:rPr>
              <a:t>основа</a:t>
            </a:r>
            <a:endParaRPr lang="ru-RU" sz="4000" b="1" dirty="0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2961" y="463097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Практическая направленность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953433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8000"/>
                </a:solidFill>
              </a:rPr>
              <a:t>Расширение круга</a:t>
            </a:r>
          </a:p>
          <a:p>
            <a:pPr algn="ctr"/>
            <a:r>
              <a:rPr lang="ru-RU" sz="4000" b="1" dirty="0" smtClean="0">
                <a:solidFill>
                  <a:srgbClr val="008000"/>
                </a:solidFill>
              </a:rPr>
              <a:t>профессионального общения</a:t>
            </a:r>
            <a:endParaRPr lang="ru-RU" sz="4000" b="1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96552" y="2636912"/>
            <a:ext cx="4332533" cy="646331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Обстановка доверия</a:t>
            </a:r>
            <a:endParaRPr lang="ru-RU" sz="3600" b="1" dirty="0"/>
          </a:p>
        </p:txBody>
      </p:sp>
      <p:sp>
        <p:nvSpPr>
          <p:cNvPr id="7" name="Дуга 6"/>
          <p:cNvSpPr/>
          <p:nvPr/>
        </p:nvSpPr>
        <p:spPr>
          <a:xfrm>
            <a:off x="13212960" y="4149080"/>
            <a:ext cx="45719" cy="7200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860032" y="2444695"/>
            <a:ext cx="4258153" cy="1200329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Искренняя </a:t>
            </a:r>
          </a:p>
          <a:p>
            <a:pPr algn="ctr"/>
            <a:r>
              <a:rPr lang="ru-RU" sz="3600" b="1" dirty="0" smtClean="0"/>
              <a:t>заинтересованность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15616" y="5988844"/>
            <a:ext cx="6318461" cy="646331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Продуктивное сотрудничество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4831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9cdn4static.sharpschool.com/UserFiles/Servers/Server_410127/Image/Potomac%20Migration/CLASSROOMS/2015-2016%20Teacher%20Pages/woman_teacher_helping_800_clr_12619%20%282%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65475"/>
            <a:ext cx="3924436" cy="448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11552" y="0"/>
            <a:ext cx="403244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Реальная помощь </a:t>
            </a:r>
          </a:p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в решении педагогических проблем</a:t>
            </a:r>
          </a:p>
          <a:p>
            <a:pPr algn="ctr"/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898" y="476672"/>
            <a:ext cx="403244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Программа обучения </a:t>
            </a:r>
          </a:p>
          <a:p>
            <a:pPr algn="ctr"/>
            <a:endParaRPr lang="ru-RU" sz="4800" dirty="0">
              <a:solidFill>
                <a:srgbClr val="FF00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51920" y="980728"/>
            <a:ext cx="122413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851920" y="1340768"/>
            <a:ext cx="122413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779349"/>
            <a:ext cx="1545636" cy="20608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9349"/>
            <a:ext cx="1545636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94cef75ee979df461abc2f0dc601f358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567"/>
            <a:ext cx="9144000" cy="644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052736"/>
            <a:ext cx="26484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/>
              <a:t>понять</a:t>
            </a:r>
            <a:endParaRPr lang="ru-RU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2843808" y="2708920"/>
            <a:ext cx="31037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/>
              <a:t>принять</a:t>
            </a:r>
            <a:endParaRPr lang="ru-RU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4869160"/>
            <a:ext cx="28841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/>
              <a:t>помочь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70172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0-tub-ru.yandex.net/i?id=f6ff9a69b6357ecc889507cb1d750efa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1628800"/>
            <a:ext cx="7340088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26712"/>
            <a:ext cx="32410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«Я с тобой»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149731"/>
            <a:ext cx="3151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«Я за тебя»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976227"/>
            <a:ext cx="3709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«Мы вместе»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777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30d4bc9994f2054c1cd0b1d125330375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9" t="4845" r="13214" b="6485"/>
          <a:stretch/>
        </p:blipFill>
        <p:spPr bwMode="auto">
          <a:xfrm>
            <a:off x="2801072" y="2276872"/>
            <a:ext cx="3900669" cy="453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m0-tub-ru.yandex.net/i?id=9405c1ee3f694ed9101a54d4f65adc10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164"/>
            <a:ext cx="2601164" cy="2080931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m0-tub-ru.yandex.net/i?id=469806b9160ae6588ecf57ac7876b689-sr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507" y="2276872"/>
            <a:ext cx="2232248" cy="1736965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im0-tub-ru.yandex.net/i?id=d6c73c9e9d0e22044b9b40037173abd3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5849"/>
            <a:ext cx="2686567" cy="1800000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im0-tub-ru.yandex.net/i?id=979ea9423cd9ac704e7271cfe548bc13-l&amp;n=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164"/>
            <a:ext cx="2781571" cy="1800000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5" y="2278651"/>
            <a:ext cx="2663843" cy="1800000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2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2296b43b172be9c04e36c7709ce8a6f8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5910" y="539190"/>
            <a:ext cx="8862594" cy="620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374957"/>
            <a:ext cx="173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Учитель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804248" y="6021288"/>
            <a:ext cx="2004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Родитель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1854612" cy="191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5052066"/>
            <a:ext cx="1835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/>
              <a:t>Наш</a:t>
            </a:r>
          </a:p>
          <a:p>
            <a:pPr algn="ctr"/>
            <a:r>
              <a:rPr lang="ru-RU" sz="3600" dirty="0" smtClean="0"/>
              <a:t>ребёнок</a:t>
            </a:r>
            <a:endParaRPr lang="ru-RU" sz="3600" dirty="0"/>
          </a:p>
        </p:txBody>
      </p:sp>
      <p:pic>
        <p:nvPicPr>
          <p:cNvPr id="7173" name="Picture 5" descr="https://im0-tub-ru.yandex.net/i?id=0c81d1c86f063c12614613b94d632c45-l&amp;n=1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7" t="8548" r="21487" b="14930"/>
          <a:stretch/>
        </p:blipFill>
        <p:spPr bwMode="auto">
          <a:xfrm>
            <a:off x="3712573" y="3068960"/>
            <a:ext cx="1557241" cy="22060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89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im0-tub-ru.yandex.net/i?id=1fcc057562102fd30b543a48c785927d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02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988840"/>
            <a:ext cx="1784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Учитель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769" y="5589240"/>
            <a:ext cx="208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Родители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12872" y="1390238"/>
            <a:ext cx="842090" cy="4036874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3600" b="1" dirty="0" smtClean="0"/>
              <a:t>Служба</a:t>
            </a:r>
            <a:endParaRPr lang="ru-RU" sz="36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154962" y="116632"/>
            <a:ext cx="696024" cy="6732292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r>
              <a:rPr lang="ru-RU" sz="2800" b="1" dirty="0"/>
              <a:t>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9545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https://im0-tub-ru.yandex.net/i?id=efcbd1041809893a7dbd6f1369cc7be9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1590" y="116632"/>
            <a:ext cx="4190256" cy="327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4394142" y="3717032"/>
            <a:ext cx="425152" cy="144016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17698" y="5141325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Балинтовская</a:t>
            </a:r>
            <a:r>
              <a:rPr lang="ru-RU" sz="4800" b="1" dirty="0" smtClean="0">
                <a:solidFill>
                  <a:srgbClr val="FF0000"/>
                </a:solidFill>
              </a:rPr>
              <a:t> группа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2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pixy.org/src/429/429500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92976"/>
            <a:ext cx="335917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keystoneintegrators.com/wp-content/uploads/2013/05/shutterstock_53700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 r="5859" b="10449"/>
          <a:stretch/>
        </p:blipFill>
        <p:spPr bwMode="auto">
          <a:xfrm>
            <a:off x="5407506" y="4149360"/>
            <a:ext cx="345917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pbs.twimg.com/media/ClJHcnXUsAENbw9.jpg:lar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6" b="15228"/>
          <a:stretch/>
        </p:blipFill>
        <p:spPr bwMode="auto">
          <a:xfrm>
            <a:off x="395534" y="4221368"/>
            <a:ext cx="3513536" cy="252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3017097"/>
            <a:ext cx="4465325" cy="1200329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Эффективное  </a:t>
            </a:r>
          </a:p>
          <a:p>
            <a:pPr algn="ctr"/>
            <a:r>
              <a:rPr lang="ru-RU" sz="3600" b="1" dirty="0" smtClean="0"/>
              <a:t>и этическое общение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83187" y="3089105"/>
            <a:ext cx="3166251" cy="1200329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Вариативность</a:t>
            </a:r>
          </a:p>
          <a:p>
            <a:pPr algn="ctr"/>
            <a:r>
              <a:rPr lang="ru-RU" sz="3600" b="1" dirty="0" smtClean="0"/>
              <a:t> решений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62394" y="118373"/>
            <a:ext cx="7814062" cy="646331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Профессионализм участников группы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765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egnum.ru/uploads/pictures/news/2018/04/03/regnum_picture_1522788411121984_norm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64704"/>
            <a:ext cx="8887604" cy="573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2088094" cy="2151731"/>
          </a:xfrm>
          <a:prstGeom prst="rect">
            <a:avLst/>
          </a:prstGeom>
        </p:spPr>
      </p:pic>
      <p:pic>
        <p:nvPicPr>
          <p:cNvPr id="10" name="Picture 5" descr="https://im0-tub-ru.yandex.net/i?id=0c81d1c86f063c12614613b94d632c45-l&amp;n=1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7" t="8548" r="21487" b="14930"/>
          <a:stretch/>
        </p:blipFill>
        <p:spPr bwMode="auto">
          <a:xfrm>
            <a:off x="6588224" y="3142416"/>
            <a:ext cx="1605355" cy="2274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22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90911"/>
            <a:ext cx="85761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8000"/>
                </a:solidFill>
              </a:rPr>
              <a:t>Благодарю за внимание!</a:t>
            </a:r>
            <a:endParaRPr lang="ru-RU" sz="6000" b="1" dirty="0">
              <a:solidFill>
                <a:srgbClr val="008000"/>
              </a:solidFill>
            </a:endParaRPr>
          </a:p>
        </p:txBody>
      </p:sp>
      <p:pic>
        <p:nvPicPr>
          <p:cNvPr id="3" name="Picture 4" descr="https://im0-tub-ru.yandex.net/i?id=1fcc057562102fd30b543a48c785927d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046" y="2671579"/>
            <a:ext cx="3755109" cy="281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7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117</Words>
  <Application>Microsoft Office PowerPoint</Application>
  <PresentationFormat>Экран (4:3)</PresentationFormat>
  <Paragraphs>53</Paragraphs>
  <Slides>16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Анализ личностного и профессионального роста учителя  в результате обучения по программе «Проектирование педагогических условий для преодоления СДВГ  у обучающихся  в образовательном процессе»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Личность педагога  как важная составляющая процесса обучения для детей  с особыми образовательными потребностями</dc:title>
  <dc:creator>1</dc:creator>
  <cp:lastModifiedBy>1</cp:lastModifiedBy>
  <cp:revision>65</cp:revision>
  <dcterms:created xsi:type="dcterms:W3CDTF">2019-04-17T12:35:34Z</dcterms:created>
  <dcterms:modified xsi:type="dcterms:W3CDTF">2019-11-26T17:45:55Z</dcterms:modified>
</cp:coreProperties>
</file>