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88" r:id="rId3"/>
    <p:sldId id="291" r:id="rId4"/>
    <p:sldId id="290" r:id="rId5"/>
    <p:sldId id="292" r:id="rId6"/>
    <p:sldId id="295" r:id="rId7"/>
    <p:sldId id="266" r:id="rId8"/>
    <p:sldId id="283" r:id="rId9"/>
    <p:sldId id="282" r:id="rId10"/>
    <p:sldId id="284" r:id="rId11"/>
    <p:sldId id="285" r:id="rId12"/>
    <p:sldId id="262" r:id="rId13"/>
    <p:sldId id="263" r:id="rId14"/>
    <p:sldId id="264" r:id="rId15"/>
    <p:sldId id="265" r:id="rId16"/>
    <p:sldId id="287" r:id="rId17"/>
    <p:sldId id="278" r:id="rId18"/>
    <p:sldId id="279" r:id="rId19"/>
    <p:sldId id="280" r:id="rId20"/>
    <p:sldId id="286" r:id="rId21"/>
    <p:sldId id="28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CC"/>
    <a:srgbClr val="D0E2F1"/>
    <a:srgbClr val="000000"/>
    <a:srgbClr val="FF99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9267" autoAdjust="0"/>
  </p:normalViewPr>
  <p:slideViewPr>
    <p:cSldViewPr snapToGrid="0">
      <p:cViewPr>
        <p:scale>
          <a:sx n="110" d="100"/>
          <a:sy n="110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G:\&#1057;&#1044;&#1042;&#1043;\&#1057;&#1044;&#1042;&#1043;\DSM-IV%20&#1057;&#1058;&#1040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57;&#1044;&#1042;&#1043;\&#1057;&#1044;&#1042;&#1043;\DSM-IV%20&#1057;&#1058;&#1040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57;&#1044;&#1042;&#1043;\&#1057;&#1044;&#1042;&#1043;\DSM-IV%20&#1057;&#1058;&#1040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57;&#1044;&#1042;&#1043;\&#1057;&#1044;&#1042;&#1043;\DSM-IV%20&#1057;&#1058;&#1040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55;&#1052;&#1057;-&#1094;&#1077;&#1085;&#1090;&#1088;%20&#1042;&#1099;&#1073;&#1086;&#1088;&#1075;\&#1044;&#1048;&#1040;&#1043;&#1053;&#1054;&#1057;&#1058;&#1048;&#1050;&#1040;\12-&#1060;&#1051;&#1054;-&#1062;&#1055;&#1055;&#1052;&#1057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50;&#1054;&#1053;&#1060;&#1045;&#1056;&#1045;&#1053;&#1062;&#1048;&#1048;\&#1050;&#1054;&#1053;&#1043;&#1056;&#1045;&#1057;&#1057;%20&#1055;&#1057;&#1048;&#1061;&#1054;&#1058;&#1045;&#1056;&#1040;&#1055;&#1045;&#1042;&#1058;&#1054;&#1042;%2006.02.16\&#1044;&#1054;&#1050;&#1051;&#1040;&#1044;%2005.02.16\&#1051;&#1080;&#1089;&#1090;%20Microsoft%20Excel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G:\&#1050;&#1054;&#1053;&#1060;&#1045;&#1056;&#1045;&#1053;&#1062;&#1048;&#1048;\&#1050;&#1054;&#1053;&#1043;&#1056;&#1045;&#1057;&#1057;%20&#1055;&#1057;&#1048;&#1061;&#1054;&#1058;&#1045;&#1056;&#1040;&#1055;&#1045;&#1042;&#1058;&#1054;&#1042;%2006.02.16\&#1044;&#1054;&#1050;&#1051;&#1040;&#1044;%2005.02.16\&#1051;&#1080;&#1089;&#1090;%20Microsoft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'СДВГ-12ФЛО 2-3кл '!$S$160</c:f>
              <c:strCache>
                <c:ptCount val="1"/>
                <c:pt idx="0">
                  <c:v>Дев СДВГ 70 чел.</c:v>
                </c:pt>
              </c:strCache>
            </c:strRef>
          </c:tx>
          <c:spPr>
            <a:ln w="50800"/>
          </c:spPr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'СДВГ-12ФЛО 2-3кл '!$T$159:$AE$159</c:f>
              <c:strCache>
                <c:ptCount val="12"/>
                <c:pt idx="0">
                  <c:v>A</c:v>
                </c:pt>
                <c:pt idx="1">
                  <c:v>B***</c:v>
                </c:pt>
                <c:pt idx="2">
                  <c:v>C***</c:v>
                </c:pt>
                <c:pt idx="3">
                  <c:v>D***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O</c:v>
                </c:pt>
                <c:pt idx="10">
                  <c:v>Q3</c:v>
                </c:pt>
                <c:pt idx="11">
                  <c:v>Q4</c:v>
                </c:pt>
              </c:strCache>
            </c:strRef>
          </c:cat>
          <c:val>
            <c:numRef>
              <c:f>'СДВГ-12ФЛО 2-3кл '!$T$160:$AE$160</c:f>
              <c:numCache>
                <c:formatCode>General</c:formatCode>
                <c:ptCount val="12"/>
                <c:pt idx="0">
                  <c:v>3.9</c:v>
                </c:pt>
                <c:pt idx="1">
                  <c:v>4.5</c:v>
                </c:pt>
                <c:pt idx="2">
                  <c:v>4.0999999999999996</c:v>
                </c:pt>
                <c:pt idx="3">
                  <c:v>6.5</c:v>
                </c:pt>
                <c:pt idx="4">
                  <c:v>5.4</c:v>
                </c:pt>
                <c:pt idx="5">
                  <c:v>5.6</c:v>
                </c:pt>
                <c:pt idx="6">
                  <c:v>4.7</c:v>
                </c:pt>
                <c:pt idx="7">
                  <c:v>4.3</c:v>
                </c:pt>
                <c:pt idx="8">
                  <c:v>5.7</c:v>
                </c:pt>
                <c:pt idx="9">
                  <c:v>7.4</c:v>
                </c:pt>
                <c:pt idx="10">
                  <c:v>4.9000000000000004</c:v>
                </c:pt>
                <c:pt idx="11">
                  <c:v>6.6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'СДВГ-12ФЛО 2-3кл '!$S$161</c:f>
              <c:strCache>
                <c:ptCount val="1"/>
                <c:pt idx="0">
                  <c:v>Дев Здор 70 чел.</c:v>
                </c:pt>
              </c:strCache>
            </c:strRef>
          </c:tx>
          <c:spPr>
            <a:ln w="50800"/>
          </c:spPr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'СДВГ-12ФЛО 2-3кл '!$T$159:$AE$159</c:f>
              <c:strCache>
                <c:ptCount val="12"/>
                <c:pt idx="0">
                  <c:v>A</c:v>
                </c:pt>
                <c:pt idx="1">
                  <c:v>B***</c:v>
                </c:pt>
                <c:pt idx="2">
                  <c:v>C***</c:v>
                </c:pt>
                <c:pt idx="3">
                  <c:v>D***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O</c:v>
                </c:pt>
                <c:pt idx="10">
                  <c:v>Q3</c:v>
                </c:pt>
                <c:pt idx="11">
                  <c:v>Q4</c:v>
                </c:pt>
              </c:strCache>
            </c:strRef>
          </c:cat>
          <c:val>
            <c:numRef>
              <c:f>'СДВГ-12ФЛО 2-3кл '!$T$161:$AE$161</c:f>
              <c:numCache>
                <c:formatCode>General</c:formatCode>
                <c:ptCount val="12"/>
                <c:pt idx="0">
                  <c:v>4.5</c:v>
                </c:pt>
                <c:pt idx="1">
                  <c:v>5.8</c:v>
                </c:pt>
                <c:pt idx="2">
                  <c:v>5.8</c:v>
                </c:pt>
                <c:pt idx="3">
                  <c:v>5.4</c:v>
                </c:pt>
                <c:pt idx="4">
                  <c:v>5.6</c:v>
                </c:pt>
                <c:pt idx="5">
                  <c:v>5.3</c:v>
                </c:pt>
                <c:pt idx="6">
                  <c:v>5.3</c:v>
                </c:pt>
                <c:pt idx="7">
                  <c:v>4.7</c:v>
                </c:pt>
                <c:pt idx="8">
                  <c:v>5.9</c:v>
                </c:pt>
                <c:pt idx="9">
                  <c:v>6.9</c:v>
                </c:pt>
                <c:pt idx="10">
                  <c:v>4.8</c:v>
                </c:pt>
                <c:pt idx="11">
                  <c:v>6.7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157440"/>
        <c:axId val="127775488"/>
      </c:lineChart>
      <c:catAx>
        <c:axId val="116157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27775488"/>
        <c:crosses val="autoZero"/>
        <c:auto val="1"/>
        <c:lblAlgn val="ctr"/>
        <c:lblOffset val="100"/>
        <c:noMultiLvlLbl val="0"/>
      </c:catAx>
      <c:valAx>
        <c:axId val="1277754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61574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92183042337099"/>
          <c:y val="0.37500120652544117"/>
          <c:w val="0.15591096402804722"/>
          <c:h val="0.16743438320209975"/>
        </c:manualLayout>
      </c:layout>
      <c:overlay val="0"/>
      <c:txPr>
        <a:bodyPr/>
        <a:lstStyle/>
        <a:p>
          <a:pPr>
            <a:defRPr sz="800" b="1"/>
          </a:pPr>
          <a:endParaRPr lang="ru-RU"/>
        </a:p>
      </c:txPr>
    </c:legend>
    <c:plotVisOnly val="1"/>
    <c:dispBlanksAs val="gap"/>
    <c:showDLblsOverMax val="0"/>
  </c:chart>
  <c:spPr>
    <a:solidFill>
      <a:schemeClr val="accent3">
        <a:lumMod val="40000"/>
        <a:lumOff val="60000"/>
      </a:schemeClr>
    </a:solidFill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'СДВГ-12ФЛО 2-3кл '!$S$164</c:f>
              <c:strCache>
                <c:ptCount val="1"/>
                <c:pt idx="0">
                  <c:v>Малч СДВГ 70 чел.</c:v>
                </c:pt>
              </c:strCache>
            </c:strRef>
          </c:tx>
          <c:spPr>
            <a:ln w="50800"/>
          </c:spPr>
          <c:dLbls>
            <c:txPr>
              <a:bodyPr/>
              <a:lstStyle/>
              <a:p>
                <a:pPr>
                  <a:defRPr sz="105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'СДВГ-12ФЛО 2-3кл '!$T$163:$AE$163</c:f>
              <c:strCache>
                <c:ptCount val="12"/>
                <c:pt idx="0">
                  <c:v>A*</c:v>
                </c:pt>
                <c:pt idx="1">
                  <c:v>B*</c:v>
                </c:pt>
                <c:pt idx="2">
                  <c:v>C</c:v>
                </c:pt>
                <c:pt idx="3">
                  <c:v>D***</c:v>
                </c:pt>
                <c:pt idx="4">
                  <c:v>E***</c:v>
                </c:pt>
                <c:pt idx="5">
                  <c:v>F</c:v>
                </c:pt>
                <c:pt idx="6">
                  <c:v>G</c:v>
                </c:pt>
                <c:pt idx="7">
                  <c:v>H*</c:v>
                </c:pt>
                <c:pt idx="8">
                  <c:v>I</c:v>
                </c:pt>
                <c:pt idx="9">
                  <c:v>O**</c:v>
                </c:pt>
                <c:pt idx="10">
                  <c:v>Q3</c:v>
                </c:pt>
                <c:pt idx="11">
                  <c:v>Q4**</c:v>
                </c:pt>
              </c:strCache>
            </c:strRef>
          </c:cat>
          <c:val>
            <c:numRef>
              <c:f>'СДВГ-12ФЛО 2-3кл '!$T$164:$AE$164</c:f>
              <c:numCache>
                <c:formatCode>0.0</c:formatCode>
                <c:ptCount val="12"/>
                <c:pt idx="0">
                  <c:v>4.6571428571428575</c:v>
                </c:pt>
                <c:pt idx="1">
                  <c:v>5.1571428571428575</c:v>
                </c:pt>
                <c:pt idx="2">
                  <c:v>5.3</c:v>
                </c:pt>
                <c:pt idx="3">
                  <c:v>6.371428571428571</c:v>
                </c:pt>
                <c:pt idx="4">
                  <c:v>6.4142857142857146</c:v>
                </c:pt>
                <c:pt idx="5">
                  <c:v>5.7571428571428571</c:v>
                </c:pt>
                <c:pt idx="6">
                  <c:v>5.3142857142857141</c:v>
                </c:pt>
                <c:pt idx="7">
                  <c:v>3.9285714285714284</c:v>
                </c:pt>
                <c:pt idx="8">
                  <c:v>6.0857142857142854</c:v>
                </c:pt>
                <c:pt idx="9">
                  <c:v>6.9571428571428573</c:v>
                </c:pt>
                <c:pt idx="10">
                  <c:v>4.7</c:v>
                </c:pt>
                <c:pt idx="11">
                  <c:v>7.1714285714285717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'СДВГ-12ФЛО 2-3кл '!$S$165</c:f>
              <c:strCache>
                <c:ptCount val="1"/>
                <c:pt idx="0">
                  <c:v>Малч Здор 70 чел.</c:v>
                </c:pt>
              </c:strCache>
            </c:strRef>
          </c:tx>
          <c:spPr>
            <a:ln w="50800"/>
          </c:spPr>
          <c:dLbls>
            <c:txPr>
              <a:bodyPr/>
              <a:lstStyle/>
              <a:p>
                <a:pPr>
                  <a:defRPr sz="105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'СДВГ-12ФЛО 2-3кл '!$T$163:$AE$163</c:f>
              <c:strCache>
                <c:ptCount val="12"/>
                <c:pt idx="0">
                  <c:v>A*</c:v>
                </c:pt>
                <c:pt idx="1">
                  <c:v>B*</c:v>
                </c:pt>
                <c:pt idx="2">
                  <c:v>C</c:v>
                </c:pt>
                <c:pt idx="3">
                  <c:v>D***</c:v>
                </c:pt>
                <c:pt idx="4">
                  <c:v>E***</c:v>
                </c:pt>
                <c:pt idx="5">
                  <c:v>F</c:v>
                </c:pt>
                <c:pt idx="6">
                  <c:v>G</c:v>
                </c:pt>
                <c:pt idx="7">
                  <c:v>H*</c:v>
                </c:pt>
                <c:pt idx="8">
                  <c:v>I</c:v>
                </c:pt>
                <c:pt idx="9">
                  <c:v>O**</c:v>
                </c:pt>
                <c:pt idx="10">
                  <c:v>Q3</c:v>
                </c:pt>
                <c:pt idx="11">
                  <c:v>Q4**</c:v>
                </c:pt>
              </c:strCache>
            </c:strRef>
          </c:cat>
          <c:val>
            <c:numRef>
              <c:f>'СДВГ-12ФЛО 2-3кл '!$T$165:$AE$165</c:f>
              <c:numCache>
                <c:formatCode>0.0</c:formatCode>
                <c:ptCount val="12"/>
                <c:pt idx="0">
                  <c:v>5.4714285714285715</c:v>
                </c:pt>
                <c:pt idx="1">
                  <c:v>6.0285714285714285</c:v>
                </c:pt>
                <c:pt idx="2">
                  <c:v>5.4714285714285715</c:v>
                </c:pt>
                <c:pt idx="3">
                  <c:v>4.7571428571428571</c:v>
                </c:pt>
                <c:pt idx="4">
                  <c:v>5.3857142857142861</c:v>
                </c:pt>
                <c:pt idx="5">
                  <c:v>5.3857142857142861</c:v>
                </c:pt>
                <c:pt idx="6">
                  <c:v>5.5428571428571427</c:v>
                </c:pt>
                <c:pt idx="7">
                  <c:v>4.7142857142857144</c:v>
                </c:pt>
                <c:pt idx="8">
                  <c:v>5.871428571428571</c:v>
                </c:pt>
                <c:pt idx="9">
                  <c:v>6.0857142857142854</c:v>
                </c:pt>
                <c:pt idx="10">
                  <c:v>5.0571428571428569</c:v>
                </c:pt>
                <c:pt idx="11">
                  <c:v>6.2285714285714286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990784"/>
        <c:axId val="137761536"/>
      </c:lineChart>
      <c:catAx>
        <c:axId val="1279907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50" b="1"/>
            </a:pPr>
            <a:endParaRPr lang="ru-RU"/>
          </a:p>
        </c:txPr>
        <c:crossAx val="137761536"/>
        <c:crosses val="autoZero"/>
        <c:auto val="1"/>
        <c:lblAlgn val="ctr"/>
        <c:lblOffset val="100"/>
        <c:noMultiLvlLbl val="0"/>
      </c:catAx>
      <c:valAx>
        <c:axId val="13776153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279907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accent4">
        <a:lumMod val="40000"/>
        <a:lumOff val="60000"/>
      </a:schemeClr>
    </a:solidFill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'СДВГ-12ФЛО 4-5кл'!$T$156</c:f>
              <c:strCache>
                <c:ptCount val="1"/>
                <c:pt idx="0">
                  <c:v>Дев СДВГ 42чел</c:v>
                </c:pt>
              </c:strCache>
            </c:strRef>
          </c:tx>
          <c:spPr>
            <a:ln w="50800"/>
          </c:spPr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'СДВГ-12ФЛО 4-5кл'!$U$155:$AF$155</c:f>
              <c:strCache>
                <c:ptCount val="12"/>
                <c:pt idx="0">
                  <c:v>A</c:v>
                </c:pt>
                <c:pt idx="1">
                  <c:v>B*</c:v>
                </c:pt>
                <c:pt idx="2">
                  <c:v>C***</c:v>
                </c:pt>
                <c:pt idx="3">
                  <c:v>D</c:v>
                </c:pt>
                <c:pt idx="4">
                  <c:v>E**</c:v>
                </c:pt>
                <c:pt idx="5">
                  <c:v>F</c:v>
                </c:pt>
                <c:pt idx="6">
                  <c:v>G**</c:v>
                </c:pt>
                <c:pt idx="7">
                  <c:v>H</c:v>
                </c:pt>
                <c:pt idx="8">
                  <c:v>I</c:v>
                </c:pt>
                <c:pt idx="9">
                  <c:v>O</c:v>
                </c:pt>
                <c:pt idx="10">
                  <c:v>Q3</c:v>
                </c:pt>
                <c:pt idx="11">
                  <c:v>Q4</c:v>
                </c:pt>
              </c:strCache>
            </c:strRef>
          </c:cat>
          <c:val>
            <c:numRef>
              <c:f>'СДВГ-12ФЛО 4-5кл'!$U$156:$AF$156</c:f>
              <c:numCache>
                <c:formatCode>General</c:formatCode>
                <c:ptCount val="12"/>
                <c:pt idx="0">
                  <c:v>4.3</c:v>
                </c:pt>
                <c:pt idx="1">
                  <c:v>5.5</c:v>
                </c:pt>
                <c:pt idx="2">
                  <c:v>3.3</c:v>
                </c:pt>
                <c:pt idx="3">
                  <c:v>6.5</c:v>
                </c:pt>
                <c:pt idx="4">
                  <c:v>4.8</c:v>
                </c:pt>
                <c:pt idx="5">
                  <c:v>5.2</c:v>
                </c:pt>
                <c:pt idx="6">
                  <c:v>5.9</c:v>
                </c:pt>
                <c:pt idx="7">
                  <c:v>4.3</c:v>
                </c:pt>
                <c:pt idx="8">
                  <c:v>6.2</c:v>
                </c:pt>
                <c:pt idx="9">
                  <c:v>8.1999999999999993</c:v>
                </c:pt>
                <c:pt idx="10">
                  <c:v>4.8</c:v>
                </c:pt>
                <c:pt idx="11">
                  <c:v>6.9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'СДВГ-12ФЛО 4-5кл'!$T$157</c:f>
              <c:strCache>
                <c:ptCount val="1"/>
                <c:pt idx="0">
                  <c:v>Дев Здор 70чел.</c:v>
                </c:pt>
              </c:strCache>
            </c:strRef>
          </c:tx>
          <c:spPr>
            <a:ln w="50800"/>
          </c:spPr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'СДВГ-12ФЛО 4-5кл'!$U$155:$AF$155</c:f>
              <c:strCache>
                <c:ptCount val="12"/>
                <c:pt idx="0">
                  <c:v>A</c:v>
                </c:pt>
                <c:pt idx="1">
                  <c:v>B*</c:v>
                </c:pt>
                <c:pt idx="2">
                  <c:v>C***</c:v>
                </c:pt>
                <c:pt idx="3">
                  <c:v>D</c:v>
                </c:pt>
                <c:pt idx="4">
                  <c:v>E**</c:v>
                </c:pt>
                <c:pt idx="5">
                  <c:v>F</c:v>
                </c:pt>
                <c:pt idx="6">
                  <c:v>G**</c:v>
                </c:pt>
                <c:pt idx="7">
                  <c:v>H</c:v>
                </c:pt>
                <c:pt idx="8">
                  <c:v>I</c:v>
                </c:pt>
                <c:pt idx="9">
                  <c:v>O</c:v>
                </c:pt>
                <c:pt idx="10">
                  <c:v>Q3</c:v>
                </c:pt>
                <c:pt idx="11">
                  <c:v>Q4</c:v>
                </c:pt>
              </c:strCache>
            </c:strRef>
          </c:cat>
          <c:val>
            <c:numRef>
              <c:f>'СДВГ-12ФЛО 4-5кл'!$U$157:$AF$157</c:f>
              <c:numCache>
                <c:formatCode>General</c:formatCode>
                <c:ptCount val="12"/>
                <c:pt idx="0">
                  <c:v>4.5</c:v>
                </c:pt>
                <c:pt idx="1">
                  <c:v>6.4</c:v>
                </c:pt>
                <c:pt idx="2">
                  <c:v>4.8</c:v>
                </c:pt>
                <c:pt idx="3">
                  <c:v>6.2</c:v>
                </c:pt>
                <c:pt idx="4">
                  <c:v>5.8</c:v>
                </c:pt>
                <c:pt idx="5">
                  <c:v>5.2</c:v>
                </c:pt>
                <c:pt idx="6">
                  <c:v>4.5999999999999996</c:v>
                </c:pt>
                <c:pt idx="7">
                  <c:v>4.3</c:v>
                </c:pt>
                <c:pt idx="8">
                  <c:v>5.8</c:v>
                </c:pt>
                <c:pt idx="9">
                  <c:v>7.4</c:v>
                </c:pt>
                <c:pt idx="10">
                  <c:v>4.3</c:v>
                </c:pt>
                <c:pt idx="11">
                  <c:v>7.5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776128"/>
        <c:axId val="137810688"/>
      </c:lineChart>
      <c:catAx>
        <c:axId val="1377761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37810688"/>
        <c:crosses val="autoZero"/>
        <c:auto val="1"/>
        <c:lblAlgn val="ctr"/>
        <c:lblOffset val="100"/>
        <c:noMultiLvlLbl val="0"/>
      </c:catAx>
      <c:valAx>
        <c:axId val="137810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777612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  <c:showDLblsOverMax val="0"/>
  </c:chart>
  <c:spPr>
    <a:solidFill>
      <a:schemeClr val="accent2">
        <a:lumMod val="40000"/>
        <a:lumOff val="60000"/>
      </a:schemeClr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'СДВГ-12ФЛО 4-5кл'!$T$159</c:f>
              <c:strCache>
                <c:ptCount val="1"/>
                <c:pt idx="0">
                  <c:v>Малч СДВГ 70чел.</c:v>
                </c:pt>
              </c:strCache>
            </c:strRef>
          </c:tx>
          <c:spPr>
            <a:ln w="50800"/>
          </c:spPr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'СДВГ-12ФЛО 4-5кл'!$U$155:$AF$155</c:f>
              <c:strCache>
                <c:ptCount val="12"/>
                <c:pt idx="0">
                  <c:v>A</c:v>
                </c:pt>
                <c:pt idx="1">
                  <c:v>B*</c:v>
                </c:pt>
                <c:pt idx="2">
                  <c:v>C***</c:v>
                </c:pt>
                <c:pt idx="3">
                  <c:v>D</c:v>
                </c:pt>
                <c:pt idx="4">
                  <c:v>E**</c:v>
                </c:pt>
                <c:pt idx="5">
                  <c:v>F</c:v>
                </c:pt>
                <c:pt idx="6">
                  <c:v>G**</c:v>
                </c:pt>
                <c:pt idx="7">
                  <c:v>H</c:v>
                </c:pt>
                <c:pt idx="8">
                  <c:v>I</c:v>
                </c:pt>
                <c:pt idx="9">
                  <c:v>O</c:v>
                </c:pt>
                <c:pt idx="10">
                  <c:v>Q3</c:v>
                </c:pt>
                <c:pt idx="11">
                  <c:v>Q4</c:v>
                </c:pt>
              </c:strCache>
            </c:strRef>
          </c:cat>
          <c:val>
            <c:numRef>
              <c:f>'СДВГ-12ФЛО 4-5кл'!$U$159:$AF$159</c:f>
              <c:numCache>
                <c:formatCode>General</c:formatCode>
                <c:ptCount val="12"/>
                <c:pt idx="0">
                  <c:v>4.5999999999999996</c:v>
                </c:pt>
                <c:pt idx="1">
                  <c:v>5.6</c:v>
                </c:pt>
                <c:pt idx="2">
                  <c:v>4.2</c:v>
                </c:pt>
                <c:pt idx="3">
                  <c:v>6.5</c:v>
                </c:pt>
                <c:pt idx="4">
                  <c:v>5.8</c:v>
                </c:pt>
                <c:pt idx="5">
                  <c:v>6.1</c:v>
                </c:pt>
                <c:pt idx="6">
                  <c:v>5</c:v>
                </c:pt>
                <c:pt idx="7">
                  <c:v>3.8</c:v>
                </c:pt>
                <c:pt idx="8">
                  <c:v>5.7</c:v>
                </c:pt>
                <c:pt idx="9">
                  <c:v>6.9</c:v>
                </c:pt>
                <c:pt idx="10">
                  <c:v>4.3</c:v>
                </c:pt>
                <c:pt idx="11">
                  <c:v>6.8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'СДВГ-12ФЛО 4-5кл'!$T$160</c:f>
              <c:strCache>
                <c:ptCount val="1"/>
                <c:pt idx="0">
                  <c:v>Малч Здор 70чел.</c:v>
                </c:pt>
              </c:strCache>
            </c:strRef>
          </c:tx>
          <c:spPr>
            <a:ln w="50800"/>
          </c:spPr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'СДВГ-12ФЛО 4-5кл'!$U$155:$AF$155</c:f>
              <c:strCache>
                <c:ptCount val="12"/>
                <c:pt idx="0">
                  <c:v>A</c:v>
                </c:pt>
                <c:pt idx="1">
                  <c:v>B*</c:v>
                </c:pt>
                <c:pt idx="2">
                  <c:v>C***</c:v>
                </c:pt>
                <c:pt idx="3">
                  <c:v>D</c:v>
                </c:pt>
                <c:pt idx="4">
                  <c:v>E**</c:v>
                </c:pt>
                <c:pt idx="5">
                  <c:v>F</c:v>
                </c:pt>
                <c:pt idx="6">
                  <c:v>G**</c:v>
                </c:pt>
                <c:pt idx="7">
                  <c:v>H</c:v>
                </c:pt>
                <c:pt idx="8">
                  <c:v>I</c:v>
                </c:pt>
                <c:pt idx="9">
                  <c:v>O</c:v>
                </c:pt>
                <c:pt idx="10">
                  <c:v>Q3</c:v>
                </c:pt>
                <c:pt idx="11">
                  <c:v>Q4</c:v>
                </c:pt>
              </c:strCache>
            </c:strRef>
          </c:cat>
          <c:val>
            <c:numRef>
              <c:f>'СДВГ-12ФЛО 4-5кл'!$U$160:$AF$160</c:f>
              <c:numCache>
                <c:formatCode>General</c:formatCode>
                <c:ptCount val="12"/>
                <c:pt idx="0">
                  <c:v>6</c:v>
                </c:pt>
                <c:pt idx="1">
                  <c:v>6.3</c:v>
                </c:pt>
                <c:pt idx="2">
                  <c:v>5.9</c:v>
                </c:pt>
                <c:pt idx="3">
                  <c:v>5.3</c:v>
                </c:pt>
                <c:pt idx="4">
                  <c:v>5.6</c:v>
                </c:pt>
                <c:pt idx="5">
                  <c:v>5.6</c:v>
                </c:pt>
                <c:pt idx="6">
                  <c:v>6.2</c:v>
                </c:pt>
                <c:pt idx="7">
                  <c:v>5.5</c:v>
                </c:pt>
                <c:pt idx="8">
                  <c:v>6.3</c:v>
                </c:pt>
                <c:pt idx="9">
                  <c:v>6.3</c:v>
                </c:pt>
                <c:pt idx="10">
                  <c:v>5.2</c:v>
                </c:pt>
                <c:pt idx="11">
                  <c:v>5.8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903104"/>
        <c:axId val="137904896"/>
      </c:lineChart>
      <c:catAx>
        <c:axId val="1379031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37904896"/>
        <c:crosses val="autoZero"/>
        <c:auto val="1"/>
        <c:lblAlgn val="ctr"/>
        <c:lblOffset val="100"/>
        <c:noMultiLvlLbl val="0"/>
      </c:catAx>
      <c:valAx>
        <c:axId val="137904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790310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spPr>
    <a:solidFill>
      <a:schemeClr val="accent6">
        <a:lumMod val="40000"/>
        <a:lumOff val="60000"/>
      </a:schemeClr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'2014-15'!$T$253</c:f>
              <c:strCache>
                <c:ptCount val="1"/>
                <c:pt idx="0">
                  <c:v>начало</c:v>
                </c:pt>
              </c:strCache>
            </c:strRef>
          </c:tx>
          <c:spPr>
            <a:ln w="38100">
              <a:solidFill>
                <a:srgbClr val="00B0F0"/>
              </a:solidFill>
            </a:ln>
          </c:spPr>
          <c:marker>
            <c:spPr>
              <a:ln>
                <a:solidFill>
                  <a:srgbClr val="00B0F0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'2014-15'!$U$252:$AF$252</c:f>
              <c:strCache>
                <c:ptCount val="12"/>
                <c:pt idx="0">
                  <c:v>A*</c:v>
                </c:pt>
                <c:pt idx="1">
                  <c:v>B</c:v>
                </c:pt>
                <c:pt idx="2">
                  <c:v>C*</c:v>
                </c:pt>
                <c:pt idx="3">
                  <c:v>D*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O</c:v>
                </c:pt>
                <c:pt idx="10">
                  <c:v>Q3*</c:v>
                </c:pt>
                <c:pt idx="11">
                  <c:v>Q4</c:v>
                </c:pt>
              </c:strCache>
            </c:strRef>
          </c:cat>
          <c:val>
            <c:numRef>
              <c:f>'2014-15'!$U$253:$AF$253</c:f>
              <c:numCache>
                <c:formatCode>0.0</c:formatCode>
                <c:ptCount val="12"/>
                <c:pt idx="0">
                  <c:v>4.333333333333333</c:v>
                </c:pt>
                <c:pt idx="1">
                  <c:v>5.1111111111111107</c:v>
                </c:pt>
                <c:pt idx="2">
                  <c:v>4.3888888888888893</c:v>
                </c:pt>
                <c:pt idx="3">
                  <c:v>6.4444444444444446</c:v>
                </c:pt>
                <c:pt idx="4">
                  <c:v>5.2777777777777777</c:v>
                </c:pt>
                <c:pt idx="5">
                  <c:v>5.7777777777777777</c:v>
                </c:pt>
                <c:pt idx="6">
                  <c:v>5.8888888888888893</c:v>
                </c:pt>
                <c:pt idx="7">
                  <c:v>4.9444444444444446</c:v>
                </c:pt>
                <c:pt idx="8">
                  <c:v>5.7777777777777777</c:v>
                </c:pt>
                <c:pt idx="9">
                  <c:v>7</c:v>
                </c:pt>
                <c:pt idx="10">
                  <c:v>4.5</c:v>
                </c:pt>
                <c:pt idx="11">
                  <c:v>7.7222222222222223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'2014-15'!$T$254</c:f>
              <c:strCache>
                <c:ptCount val="1"/>
                <c:pt idx="0">
                  <c:v>окончание</c:v>
                </c:pt>
              </c:strCache>
            </c:strRef>
          </c:tx>
          <c:spPr>
            <a:ln w="38100"/>
          </c:spP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'2014-15'!$U$252:$AF$252</c:f>
              <c:strCache>
                <c:ptCount val="12"/>
                <c:pt idx="0">
                  <c:v>A*</c:v>
                </c:pt>
                <c:pt idx="1">
                  <c:v>B</c:v>
                </c:pt>
                <c:pt idx="2">
                  <c:v>C*</c:v>
                </c:pt>
                <c:pt idx="3">
                  <c:v>D*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O</c:v>
                </c:pt>
                <c:pt idx="10">
                  <c:v>Q3*</c:v>
                </c:pt>
                <c:pt idx="11">
                  <c:v>Q4</c:v>
                </c:pt>
              </c:strCache>
            </c:strRef>
          </c:cat>
          <c:val>
            <c:numRef>
              <c:f>'2014-15'!$U$254:$AF$254</c:f>
              <c:numCache>
                <c:formatCode>0.0</c:formatCode>
                <c:ptCount val="12"/>
                <c:pt idx="0">
                  <c:v>5.8888888888888893</c:v>
                </c:pt>
                <c:pt idx="1">
                  <c:v>5.2777777777777777</c:v>
                </c:pt>
                <c:pt idx="2">
                  <c:v>5.8888888888888893</c:v>
                </c:pt>
                <c:pt idx="3">
                  <c:v>5.2777777777777777</c:v>
                </c:pt>
                <c:pt idx="4">
                  <c:v>6.166666666666667</c:v>
                </c:pt>
                <c:pt idx="5">
                  <c:v>6.5555555555555554</c:v>
                </c:pt>
                <c:pt idx="6">
                  <c:v>5.6111111111111107</c:v>
                </c:pt>
                <c:pt idx="7">
                  <c:v>5.7777777777777777</c:v>
                </c:pt>
                <c:pt idx="8">
                  <c:v>5.0555555555555554</c:v>
                </c:pt>
                <c:pt idx="9">
                  <c:v>5.9444444444444446</c:v>
                </c:pt>
                <c:pt idx="10">
                  <c:v>5.6111111111111107</c:v>
                </c:pt>
                <c:pt idx="11">
                  <c:v>6.666666666666667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8223616"/>
        <c:axId val="138225152"/>
      </c:lineChart>
      <c:catAx>
        <c:axId val="1382236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38225152"/>
        <c:crosses val="autoZero"/>
        <c:auto val="1"/>
        <c:lblAlgn val="ctr"/>
        <c:lblOffset val="100"/>
        <c:noMultiLvlLbl val="0"/>
      </c:catAx>
      <c:valAx>
        <c:axId val="138225152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38223616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29780528261717693"/>
          <c:y val="6.0096203302513709E-2"/>
          <c:w val="0.30640825693889712"/>
          <c:h val="4.7248453875495318E-2"/>
        </c:manualLayout>
      </c:layout>
      <c:overlay val="0"/>
    </c:legend>
    <c:plotVisOnly val="1"/>
    <c:dispBlanksAs val="gap"/>
    <c:showDLblsOverMax val="0"/>
  </c:chart>
  <c:spPr>
    <a:solidFill>
      <a:schemeClr val="bg1">
        <a:lumMod val="85000"/>
      </a:schemeClr>
    </a:solidFill>
    <a:ln>
      <a:solidFill>
        <a:schemeClr val="tx1"/>
      </a:solidFill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начало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Лист1!$B$1:$E$1</c:f>
              <c:strCache>
                <c:ptCount val="4"/>
                <c:pt idx="0">
                  <c:v>ДВ</c:v>
                </c:pt>
                <c:pt idx="1">
                  <c:v>ГА</c:v>
                </c:pt>
                <c:pt idx="2">
                  <c:v>Им</c:v>
                </c:pt>
                <c:pt idx="3">
                  <c:v>СДВГ</c:v>
                </c:pt>
              </c:strCache>
            </c:strRef>
          </c:cat>
          <c:val>
            <c:numRef>
              <c:f>Лист1!$B$2:$E$2</c:f>
              <c:numCache>
                <c:formatCode>General</c:formatCode>
                <c:ptCount val="4"/>
                <c:pt idx="0">
                  <c:v>5.3</c:v>
                </c:pt>
                <c:pt idx="1">
                  <c:v>4.2</c:v>
                </c:pt>
                <c:pt idx="2">
                  <c:v>1.4</c:v>
                </c:pt>
                <c:pt idx="3">
                  <c:v>10.9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окончание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Лист1!$B$1:$E$1</c:f>
              <c:strCache>
                <c:ptCount val="4"/>
                <c:pt idx="0">
                  <c:v>ДВ</c:v>
                </c:pt>
                <c:pt idx="1">
                  <c:v>ГА</c:v>
                </c:pt>
                <c:pt idx="2">
                  <c:v>Им</c:v>
                </c:pt>
                <c:pt idx="3">
                  <c:v>СДВГ</c:v>
                </c:pt>
              </c:strCache>
            </c:strRef>
          </c:cat>
          <c:val>
            <c:numRef>
              <c:f>Лист1!$B$3:$E$3</c:f>
              <c:numCache>
                <c:formatCode>General</c:formatCode>
                <c:ptCount val="4"/>
                <c:pt idx="0">
                  <c:v>4.0999999999999996</c:v>
                </c:pt>
                <c:pt idx="1">
                  <c:v>2.2999999999999998</c:v>
                </c:pt>
                <c:pt idx="2">
                  <c:v>0.5</c:v>
                </c:pt>
                <c:pt idx="3">
                  <c:v>6.8999999999999995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301440"/>
        <c:axId val="138302976"/>
      </c:barChart>
      <c:catAx>
        <c:axId val="138301440"/>
        <c:scaling>
          <c:orientation val="minMax"/>
        </c:scaling>
        <c:delete val="0"/>
        <c:axPos val="b"/>
        <c:majorTickMark val="out"/>
        <c:minorTickMark val="none"/>
        <c:tickLblPos val="nextTo"/>
        <c:crossAx val="138302976"/>
        <c:crosses val="autoZero"/>
        <c:auto val="1"/>
        <c:lblAlgn val="ctr"/>
        <c:lblOffset val="100"/>
        <c:noMultiLvlLbl val="0"/>
      </c:catAx>
      <c:valAx>
        <c:axId val="138302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83014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Лист2!$A$2</c:f>
              <c:strCache>
                <c:ptCount val="1"/>
                <c:pt idx="0">
                  <c:v>начало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Лист2!$B$1:$E$1</c:f>
              <c:strCache>
                <c:ptCount val="4"/>
                <c:pt idx="0">
                  <c:v>"Я"</c:v>
                </c:pt>
                <c:pt idx="1">
                  <c:v>"Школа"</c:v>
                </c:pt>
                <c:pt idx="2">
                  <c:v>"Класс"</c:v>
                </c:pt>
                <c:pt idx="3">
                  <c:v>"Семья"</c:v>
                </c:pt>
              </c:strCache>
            </c:strRef>
          </c:cat>
          <c:val>
            <c:numRef>
              <c:f>Лист2!$B$2:$E$2</c:f>
              <c:numCache>
                <c:formatCode>General</c:formatCode>
                <c:ptCount val="4"/>
                <c:pt idx="0">
                  <c:v>18.899999999999999</c:v>
                </c:pt>
                <c:pt idx="1">
                  <c:v>15.5</c:v>
                </c:pt>
                <c:pt idx="2">
                  <c:v>12.5</c:v>
                </c:pt>
                <c:pt idx="3">
                  <c:v>8.8000000000000007</c:v>
                </c:pt>
              </c:numCache>
            </c:numRef>
          </c:val>
        </c:ser>
        <c:ser>
          <c:idx val="1"/>
          <c:order val="1"/>
          <c:tx>
            <c:strRef>
              <c:f>Лист2!$A$3</c:f>
              <c:strCache>
                <c:ptCount val="1"/>
                <c:pt idx="0">
                  <c:v>окончание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Лист2!$B$1:$E$1</c:f>
              <c:strCache>
                <c:ptCount val="4"/>
                <c:pt idx="0">
                  <c:v>"Я"</c:v>
                </c:pt>
                <c:pt idx="1">
                  <c:v>"Школа"</c:v>
                </c:pt>
                <c:pt idx="2">
                  <c:v>"Класс"</c:v>
                </c:pt>
                <c:pt idx="3">
                  <c:v>"Семья"</c:v>
                </c:pt>
              </c:strCache>
            </c:strRef>
          </c:cat>
          <c:val>
            <c:numRef>
              <c:f>Лист2!$B$3:$E$3</c:f>
              <c:numCache>
                <c:formatCode>General</c:formatCode>
                <c:ptCount val="4"/>
                <c:pt idx="0">
                  <c:v>12.4</c:v>
                </c:pt>
                <c:pt idx="1">
                  <c:v>9.1999999999999993</c:v>
                </c:pt>
                <c:pt idx="2">
                  <c:v>8.3000000000000007</c:v>
                </c:pt>
                <c:pt idx="3">
                  <c:v>7.2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7957760"/>
        <c:axId val="137959296"/>
      </c:barChart>
      <c:catAx>
        <c:axId val="137957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7959296"/>
        <c:crosses val="autoZero"/>
        <c:auto val="1"/>
        <c:lblAlgn val="ctr"/>
        <c:lblOffset val="100"/>
        <c:noMultiLvlLbl val="0"/>
      </c:catAx>
      <c:valAx>
        <c:axId val="1379592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79577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1">
        <a:lumMod val="85000"/>
      </a:schemeClr>
    </a:solidFill>
    <a:ln>
      <a:solidFill>
        <a:schemeClr val="tx1"/>
      </a:solidFill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0.83724</cdr:x>
      <cdr:y>0.87268</cdr:y>
    </cdr:from>
    <cdr:to>
      <cdr:x>1</cdr:x>
      <cdr:y>1</cdr:y>
    </cdr:to>
    <cdr:sp macro="" textlink="">
      <cdr:nvSpPr>
        <cdr:cNvPr id="2" name="TextBox 9"/>
        <cdr:cNvSpPr txBox="1"/>
      </cdr:nvSpPr>
      <cdr:spPr>
        <a:xfrm xmlns:a="http://schemas.openxmlformats.org/drawingml/2006/main">
          <a:off x="7366011" y="5994372"/>
          <a:ext cx="1283677" cy="55399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dirty="0" smtClean="0"/>
            <a:t>* </a:t>
          </a:r>
          <a:r>
            <a:rPr lang="en-US" sz="1000" b="1" dirty="0" smtClean="0"/>
            <a:t>    p≤0,05</a:t>
          </a:r>
        </a:p>
        <a:p xmlns:a="http://schemas.openxmlformats.org/drawingml/2006/main">
          <a:r>
            <a:rPr lang="en-US" sz="1000" b="1" dirty="0" smtClean="0"/>
            <a:t>**   p</a:t>
          </a:r>
          <a:r>
            <a:rPr lang="en-US" sz="1000" b="1" dirty="0"/>
            <a:t>≤</a:t>
          </a:r>
          <a:r>
            <a:rPr lang="en-US" sz="1000" b="1" dirty="0" smtClean="0"/>
            <a:t>0,01</a:t>
          </a:r>
        </a:p>
        <a:p xmlns:a="http://schemas.openxmlformats.org/drawingml/2006/main">
          <a:r>
            <a:rPr lang="en-US" sz="1000" b="1" dirty="0" smtClean="0"/>
            <a:t>*** p≤0,001</a:t>
          </a:r>
          <a:endParaRPr lang="ru-RU" sz="10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0.03735</cdr:x>
      <cdr:y>0.46143</cdr:y>
    </cdr:from>
    <cdr:to>
      <cdr:x>0.86566</cdr:x>
      <cdr:y>0.46143</cdr:y>
    </cdr:to>
    <cdr:cxnSp macro="">
      <cdr:nvCxnSpPr>
        <cdr:cNvPr id="4" name="Прямая соединительная линия 3"/>
        <cdr:cNvCxnSpPr/>
      </cdr:nvCxnSpPr>
      <cdr:spPr>
        <a:xfrm xmlns:a="http://schemas.openxmlformats.org/drawingml/2006/main">
          <a:off x="294543" y="2007822"/>
          <a:ext cx="6532684" cy="0"/>
        </a:xfrm>
        <a:prstGeom xmlns:a="http://schemas.openxmlformats.org/drawingml/2006/main" prst="line">
          <a:avLst/>
        </a:prstGeom>
        <a:ln xmlns:a="http://schemas.openxmlformats.org/drawingml/2006/main" w="31750">
          <a:prstDash val="dash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0066F-CA0F-490B-AF5A-F6F91ED445F6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B80A1-7091-46C4-9DCB-5A6329BD2A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181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843307"/>
            <a:ext cx="6858000" cy="23876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АКТУАЛЬНЫЕ ВОПРОСЫ ПСИХОЛОГИЧЕСКОЙ ПОМОЩИ ДЕТЯМ С СИНДРОМОМ ДЕФИЦИТА ВНИМАНИЯ 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И ГИПЕРАКТИВНОСТИ (СДВГ)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4674662"/>
            <a:ext cx="6858000" cy="165576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Цветков Валерий Викторович</a:t>
            </a:r>
          </a:p>
          <a:p>
            <a:r>
              <a:rPr lang="ru-RU" b="1" dirty="0">
                <a:solidFill>
                  <a:schemeClr val="bg1"/>
                </a:solidFill>
              </a:rPr>
              <a:t>п</a:t>
            </a:r>
            <a:r>
              <a:rPr lang="ru-RU" b="1" dirty="0" smtClean="0">
                <a:solidFill>
                  <a:schemeClr val="bg1"/>
                </a:solidFill>
              </a:rPr>
              <a:t>едагог-психолог</a:t>
            </a:r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ЦППМСП Выборгского района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Санкт-Петербурга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01.06.2019.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3366CC"/>
                </a:solidFill>
              </a:rPr>
              <a:t>ПСИХОЛОГИЧЕСКАЯ ДИАГНОСТИКА ДЕТЕЙ </a:t>
            </a:r>
            <a:br>
              <a:rPr lang="ru-RU" sz="5400" b="1" dirty="0" smtClean="0">
                <a:solidFill>
                  <a:srgbClr val="3366CC"/>
                </a:solidFill>
              </a:rPr>
            </a:br>
            <a:r>
              <a:rPr lang="ru-RU" sz="5400" b="1" dirty="0" smtClean="0">
                <a:solidFill>
                  <a:srgbClr val="3366CC"/>
                </a:solidFill>
              </a:rPr>
              <a:t>С СДВГ</a:t>
            </a:r>
            <a:endParaRPr lang="ru-RU" sz="5400" b="1" dirty="0">
              <a:solidFill>
                <a:srgbClr val="33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95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3366CC"/>
                </a:solidFill>
              </a:rPr>
              <a:t>ДИАГНОСТИКА ВНИМАНИЯ (МЕТОД КОРРЕКТУРНЫХ ПРОБ)</a:t>
            </a:r>
            <a:endParaRPr lang="ru-RU" sz="4400" b="1" dirty="0">
              <a:solidFill>
                <a:srgbClr val="3366CC"/>
              </a:solidFill>
            </a:endParaRPr>
          </a:p>
        </p:txBody>
      </p:sp>
      <p:sp>
        <p:nvSpPr>
          <p:cNvPr id="15" name="Объект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</a:t>
            </a:r>
            <a:r>
              <a:rPr lang="ru-RU" b="1" i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                                             </a:t>
            </a:r>
            <a:r>
              <a:rPr lang="ru-RU" b="1" i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b="1" i="1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5" name="Picture 4" descr="Изображение00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89" y="1555505"/>
            <a:ext cx="3820986" cy="287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860" y="1881174"/>
            <a:ext cx="3853824" cy="1587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олилиния 17"/>
          <p:cNvSpPr/>
          <p:nvPr/>
        </p:nvSpPr>
        <p:spPr>
          <a:xfrm>
            <a:off x="7653703" y="2314500"/>
            <a:ext cx="659424" cy="720970"/>
          </a:xfrm>
          <a:custGeom>
            <a:avLst/>
            <a:gdLst>
              <a:gd name="connsiteX0" fmla="*/ 263770 w 659424"/>
              <a:gd name="connsiteY0" fmla="*/ 17585 h 720970"/>
              <a:gd name="connsiteX1" fmla="*/ 79131 w 659424"/>
              <a:gd name="connsiteY1" fmla="*/ 26377 h 720970"/>
              <a:gd name="connsiteX2" fmla="*/ 43962 w 659424"/>
              <a:gd name="connsiteY2" fmla="*/ 35170 h 720970"/>
              <a:gd name="connsiteX3" fmla="*/ 17585 w 659424"/>
              <a:gd name="connsiteY3" fmla="*/ 52754 h 720970"/>
              <a:gd name="connsiteX4" fmla="*/ 0 w 659424"/>
              <a:gd name="connsiteY4" fmla="*/ 131885 h 720970"/>
              <a:gd name="connsiteX5" fmla="*/ 8793 w 659424"/>
              <a:gd name="connsiteY5" fmla="*/ 501162 h 720970"/>
              <a:gd name="connsiteX6" fmla="*/ 52754 w 659424"/>
              <a:gd name="connsiteY6" fmla="*/ 580293 h 720970"/>
              <a:gd name="connsiteX7" fmla="*/ 140677 w 659424"/>
              <a:gd name="connsiteY7" fmla="*/ 659423 h 720970"/>
              <a:gd name="connsiteX8" fmla="*/ 175847 w 659424"/>
              <a:gd name="connsiteY8" fmla="*/ 668216 h 720970"/>
              <a:gd name="connsiteX9" fmla="*/ 246185 w 659424"/>
              <a:gd name="connsiteY9" fmla="*/ 703385 h 720970"/>
              <a:gd name="connsiteX10" fmla="*/ 334108 w 659424"/>
              <a:gd name="connsiteY10" fmla="*/ 720970 h 720970"/>
              <a:gd name="connsiteX11" fmla="*/ 386862 w 659424"/>
              <a:gd name="connsiteY11" fmla="*/ 712177 h 720970"/>
              <a:gd name="connsiteX12" fmla="*/ 483577 w 659424"/>
              <a:gd name="connsiteY12" fmla="*/ 633047 h 720970"/>
              <a:gd name="connsiteX13" fmla="*/ 518747 w 659424"/>
              <a:gd name="connsiteY13" fmla="*/ 580293 h 720970"/>
              <a:gd name="connsiteX14" fmla="*/ 545123 w 659424"/>
              <a:gd name="connsiteY14" fmla="*/ 553916 h 720970"/>
              <a:gd name="connsiteX15" fmla="*/ 597877 w 659424"/>
              <a:gd name="connsiteY15" fmla="*/ 474785 h 720970"/>
              <a:gd name="connsiteX16" fmla="*/ 624254 w 659424"/>
              <a:gd name="connsiteY16" fmla="*/ 413239 h 720970"/>
              <a:gd name="connsiteX17" fmla="*/ 641839 w 659424"/>
              <a:gd name="connsiteY17" fmla="*/ 386862 h 720970"/>
              <a:gd name="connsiteX18" fmla="*/ 659423 w 659424"/>
              <a:gd name="connsiteY18" fmla="*/ 272562 h 720970"/>
              <a:gd name="connsiteX19" fmla="*/ 650631 w 659424"/>
              <a:gd name="connsiteY19" fmla="*/ 175847 h 720970"/>
              <a:gd name="connsiteX20" fmla="*/ 589085 w 659424"/>
              <a:gd name="connsiteY20" fmla="*/ 96716 h 720970"/>
              <a:gd name="connsiteX21" fmla="*/ 562708 w 659424"/>
              <a:gd name="connsiteY21" fmla="*/ 79131 h 720970"/>
              <a:gd name="connsiteX22" fmla="*/ 509954 w 659424"/>
              <a:gd name="connsiteY22" fmla="*/ 35170 h 720970"/>
              <a:gd name="connsiteX23" fmla="*/ 474785 w 659424"/>
              <a:gd name="connsiteY23" fmla="*/ 26377 h 720970"/>
              <a:gd name="connsiteX24" fmla="*/ 369277 w 659424"/>
              <a:gd name="connsiteY24" fmla="*/ 0 h 720970"/>
              <a:gd name="connsiteX25" fmla="*/ 272562 w 659424"/>
              <a:gd name="connsiteY25" fmla="*/ 8793 h 720970"/>
              <a:gd name="connsiteX26" fmla="*/ 263770 w 659424"/>
              <a:gd name="connsiteY26" fmla="*/ 17585 h 72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59424" h="720970">
                <a:moveTo>
                  <a:pt x="263770" y="17585"/>
                </a:moveTo>
                <a:cubicBezTo>
                  <a:pt x="231532" y="20516"/>
                  <a:pt x="140551" y="21463"/>
                  <a:pt x="79131" y="26377"/>
                </a:cubicBezTo>
                <a:cubicBezTo>
                  <a:pt x="67086" y="27341"/>
                  <a:pt x="55069" y="30410"/>
                  <a:pt x="43962" y="35170"/>
                </a:cubicBezTo>
                <a:cubicBezTo>
                  <a:pt x="34249" y="39333"/>
                  <a:pt x="26377" y="46893"/>
                  <a:pt x="17585" y="52754"/>
                </a:cubicBezTo>
                <a:cubicBezTo>
                  <a:pt x="8519" y="79953"/>
                  <a:pt x="0" y="100941"/>
                  <a:pt x="0" y="131885"/>
                </a:cubicBezTo>
                <a:cubicBezTo>
                  <a:pt x="0" y="255012"/>
                  <a:pt x="3326" y="378156"/>
                  <a:pt x="8793" y="501162"/>
                </a:cubicBezTo>
                <a:cubicBezTo>
                  <a:pt x="9898" y="526034"/>
                  <a:pt x="45212" y="568979"/>
                  <a:pt x="52754" y="580293"/>
                </a:cubicBezTo>
                <a:cubicBezTo>
                  <a:pt x="58743" y="589277"/>
                  <a:pt x="113115" y="647611"/>
                  <a:pt x="140677" y="659423"/>
                </a:cubicBezTo>
                <a:cubicBezTo>
                  <a:pt x="151784" y="664183"/>
                  <a:pt x="164124" y="665285"/>
                  <a:pt x="175847" y="668216"/>
                </a:cubicBezTo>
                <a:cubicBezTo>
                  <a:pt x="203355" y="686554"/>
                  <a:pt x="210337" y="693825"/>
                  <a:pt x="246185" y="703385"/>
                </a:cubicBezTo>
                <a:cubicBezTo>
                  <a:pt x="275064" y="711086"/>
                  <a:pt x="334108" y="720970"/>
                  <a:pt x="334108" y="720970"/>
                </a:cubicBezTo>
                <a:cubicBezTo>
                  <a:pt x="351693" y="718039"/>
                  <a:pt x="370406" y="719034"/>
                  <a:pt x="386862" y="712177"/>
                </a:cubicBezTo>
                <a:cubicBezTo>
                  <a:pt x="418565" y="698967"/>
                  <a:pt x="462222" y="659148"/>
                  <a:pt x="483577" y="633047"/>
                </a:cubicBezTo>
                <a:cubicBezTo>
                  <a:pt x="496960" y="616690"/>
                  <a:pt x="503803" y="595237"/>
                  <a:pt x="518747" y="580293"/>
                </a:cubicBezTo>
                <a:cubicBezTo>
                  <a:pt x="527539" y="571501"/>
                  <a:pt x="537489" y="563731"/>
                  <a:pt x="545123" y="553916"/>
                </a:cubicBezTo>
                <a:cubicBezTo>
                  <a:pt x="545139" y="553895"/>
                  <a:pt x="589077" y="487985"/>
                  <a:pt x="597877" y="474785"/>
                </a:cubicBezTo>
                <a:cubicBezTo>
                  <a:pt x="634478" y="419881"/>
                  <a:pt x="600802" y="460143"/>
                  <a:pt x="624254" y="413239"/>
                </a:cubicBezTo>
                <a:cubicBezTo>
                  <a:pt x="628980" y="403787"/>
                  <a:pt x="635977" y="395654"/>
                  <a:pt x="641839" y="386862"/>
                </a:cubicBezTo>
                <a:cubicBezTo>
                  <a:pt x="656888" y="341713"/>
                  <a:pt x="659423" y="340563"/>
                  <a:pt x="659423" y="272562"/>
                </a:cubicBezTo>
                <a:cubicBezTo>
                  <a:pt x="659423" y="240191"/>
                  <a:pt x="659765" y="206903"/>
                  <a:pt x="650631" y="175847"/>
                </a:cubicBezTo>
                <a:cubicBezTo>
                  <a:pt x="644265" y="154202"/>
                  <a:pt x="609402" y="113647"/>
                  <a:pt x="589085" y="96716"/>
                </a:cubicBezTo>
                <a:cubicBezTo>
                  <a:pt x="580967" y="89951"/>
                  <a:pt x="570826" y="85896"/>
                  <a:pt x="562708" y="79131"/>
                </a:cubicBezTo>
                <a:cubicBezTo>
                  <a:pt x="540338" y="60489"/>
                  <a:pt x="536922" y="46728"/>
                  <a:pt x="509954" y="35170"/>
                </a:cubicBezTo>
                <a:cubicBezTo>
                  <a:pt x="498847" y="30410"/>
                  <a:pt x="486359" y="29849"/>
                  <a:pt x="474785" y="26377"/>
                </a:cubicBezTo>
                <a:cubicBezTo>
                  <a:pt x="387708" y="254"/>
                  <a:pt x="457060" y="14632"/>
                  <a:pt x="369277" y="0"/>
                </a:cubicBezTo>
                <a:cubicBezTo>
                  <a:pt x="337039" y="2931"/>
                  <a:pt x="304215" y="2010"/>
                  <a:pt x="272562" y="8793"/>
                </a:cubicBezTo>
                <a:cubicBezTo>
                  <a:pt x="262230" y="11007"/>
                  <a:pt x="296008" y="14654"/>
                  <a:pt x="263770" y="17585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3906714" y="4102922"/>
            <a:ext cx="495153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3366CC"/>
                </a:solidFill>
              </a:rPr>
              <a:t>Подвержены влиянию актуального состояния.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3366CC"/>
                </a:solidFill>
              </a:rPr>
              <a:t>Чувствительны к мотивации (закон </a:t>
            </a:r>
            <a:r>
              <a:rPr lang="ru-RU" b="1" dirty="0" err="1" smtClean="0">
                <a:solidFill>
                  <a:srgbClr val="3366CC"/>
                </a:solidFill>
              </a:rPr>
              <a:t>Йеркса</a:t>
            </a:r>
            <a:r>
              <a:rPr lang="ru-RU" b="1" dirty="0" smtClean="0">
                <a:solidFill>
                  <a:srgbClr val="3366CC"/>
                </a:solidFill>
              </a:rPr>
              <a:t> - </a:t>
            </a:r>
            <a:r>
              <a:rPr lang="ru-RU" b="1" dirty="0" err="1" smtClean="0">
                <a:solidFill>
                  <a:srgbClr val="3366CC"/>
                </a:solidFill>
              </a:rPr>
              <a:t>Додсона</a:t>
            </a:r>
            <a:r>
              <a:rPr lang="ru-RU" b="1" dirty="0" smtClean="0">
                <a:solidFill>
                  <a:srgbClr val="3366CC"/>
                </a:solidFill>
              </a:rPr>
              <a:t>).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3366CC"/>
                </a:solidFill>
              </a:rPr>
              <a:t>Зависят от стратегии выполнения (</a:t>
            </a:r>
            <a:r>
              <a:rPr lang="ru-RU" b="1" dirty="0" err="1" smtClean="0">
                <a:solidFill>
                  <a:srgbClr val="3366CC"/>
                </a:solidFill>
              </a:rPr>
              <a:t>сукцессивной</a:t>
            </a:r>
            <a:r>
              <a:rPr lang="ru-RU" b="1" dirty="0" smtClean="0">
                <a:solidFill>
                  <a:srgbClr val="3366CC"/>
                </a:solidFill>
              </a:rPr>
              <a:t> / симультанной).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rgbClr val="3366CC"/>
                </a:solidFill>
              </a:rPr>
              <a:t>Существенно связаны с оперативной и кратковременной памятью.</a:t>
            </a:r>
          </a:p>
          <a:p>
            <a:pPr marL="342900" indent="-342900">
              <a:buFontTx/>
              <a:buAutoNum type="arabicPeriod"/>
            </a:pPr>
            <a:r>
              <a:rPr lang="ru-RU" b="1" dirty="0">
                <a:solidFill>
                  <a:srgbClr val="3366CC"/>
                </a:solidFill>
              </a:rPr>
              <a:t>Имеют слабую связь с деятельностью</a:t>
            </a:r>
            <a:r>
              <a:rPr lang="ru-RU" b="1" dirty="0" smtClean="0">
                <a:solidFill>
                  <a:srgbClr val="3366CC"/>
                </a:solidFill>
              </a:rPr>
              <a:t>. </a:t>
            </a:r>
            <a:endParaRPr lang="ru-RU" b="1" dirty="0">
              <a:solidFill>
                <a:srgbClr val="3366CC"/>
              </a:solidFill>
            </a:endParaRPr>
          </a:p>
        </p:txBody>
      </p:sp>
      <p:pic>
        <p:nvPicPr>
          <p:cNvPr id="4108" name="Picture 12" descr="http://900igr.net/up/datai/171360/0022-009-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65" y="4053120"/>
            <a:ext cx="1565309" cy="265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53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1017904" y="1805112"/>
            <a:ext cx="1440000" cy="1440000"/>
            <a:chOff x="1017904" y="1901824"/>
            <a:chExt cx="1440000" cy="1440000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1708969" y="2607980"/>
              <a:ext cx="720000" cy="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2440818" y="1904902"/>
              <a:ext cx="0" cy="72000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1033780" y="1901824"/>
              <a:ext cx="0" cy="144000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1721767" y="2610324"/>
              <a:ext cx="0" cy="72000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1724856" y="3317087"/>
              <a:ext cx="720000" cy="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1017904" y="1906270"/>
              <a:ext cx="1440000" cy="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55" name="Группа 54"/>
          <p:cNvGrpSpPr/>
          <p:nvPr/>
        </p:nvGrpSpPr>
        <p:grpSpPr>
          <a:xfrm>
            <a:off x="4484888" y="1798523"/>
            <a:ext cx="2832939" cy="1440000"/>
            <a:chOff x="4484888" y="1798523"/>
            <a:chExt cx="2832939" cy="1440000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>
              <a:off x="5896897" y="2514937"/>
              <a:ext cx="720000" cy="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5908535" y="1811126"/>
              <a:ext cx="0" cy="72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4509556" y="1798523"/>
              <a:ext cx="0" cy="144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6594738" y="2490905"/>
              <a:ext cx="0" cy="72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6597827" y="3189609"/>
              <a:ext cx="720000" cy="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4484888" y="1811761"/>
              <a:ext cx="1440000" cy="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Группа 37"/>
          <p:cNvGrpSpPr/>
          <p:nvPr/>
        </p:nvGrpSpPr>
        <p:grpSpPr>
          <a:xfrm>
            <a:off x="1020840" y="3777456"/>
            <a:ext cx="2862984" cy="2160000"/>
            <a:chOff x="1020840" y="3953296"/>
            <a:chExt cx="2862984" cy="2160000"/>
          </a:xfrm>
        </p:grpSpPr>
        <p:cxnSp>
          <p:nvCxnSpPr>
            <p:cNvPr id="27" name="Прямая соединительная линия 26"/>
            <p:cNvCxnSpPr/>
            <p:nvPr/>
          </p:nvCxnSpPr>
          <p:spPr>
            <a:xfrm>
              <a:off x="1747082" y="4685344"/>
              <a:ext cx="1440000" cy="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2434962" y="3956374"/>
              <a:ext cx="0" cy="144000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1045508" y="3953296"/>
              <a:ext cx="0" cy="216000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>
              <a:off x="1759868" y="4661831"/>
              <a:ext cx="0" cy="72000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1727792" y="5377351"/>
              <a:ext cx="720000" cy="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>
              <a:off x="1020840" y="3966534"/>
              <a:ext cx="1440000" cy="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>
              <a:off x="3167634" y="4671462"/>
              <a:ext cx="0" cy="144000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>
              <a:off x="3163824" y="6083647"/>
              <a:ext cx="720000" cy="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Группа 47"/>
          <p:cNvGrpSpPr/>
          <p:nvPr/>
        </p:nvGrpSpPr>
        <p:grpSpPr>
          <a:xfrm>
            <a:off x="4505408" y="3748302"/>
            <a:ext cx="4243328" cy="2165714"/>
            <a:chOff x="4505408" y="3924142"/>
            <a:chExt cx="4243328" cy="2165714"/>
          </a:xfrm>
        </p:grpSpPr>
        <p:cxnSp>
          <p:nvCxnSpPr>
            <p:cNvPr id="40" name="Прямая соединительная линия 39"/>
            <p:cNvCxnSpPr/>
            <p:nvPr/>
          </p:nvCxnSpPr>
          <p:spPr>
            <a:xfrm>
              <a:off x="6611994" y="4670696"/>
              <a:ext cx="1440000" cy="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>
              <a:off x="5937114" y="3924142"/>
              <a:ext cx="0" cy="144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4530076" y="3929856"/>
              <a:ext cx="0" cy="216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6633572" y="4647183"/>
              <a:ext cx="0" cy="72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5915720" y="5345119"/>
              <a:ext cx="720000" cy="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4505408" y="3951886"/>
              <a:ext cx="1440000" cy="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>
              <a:off x="8023754" y="4639230"/>
              <a:ext cx="0" cy="1440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>
              <a:off x="8028736" y="6060207"/>
              <a:ext cx="720000" cy="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Заголовок 5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3366CC"/>
                </a:solidFill>
              </a:rPr>
              <a:t>Графический диктант</a:t>
            </a:r>
            <a:endParaRPr lang="ru-RU" sz="4400" b="1" dirty="0">
              <a:solidFill>
                <a:srgbClr val="3366CC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97998" y="6057904"/>
            <a:ext cx="1536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ОБРАЗЕЦ</a:t>
            </a:r>
            <a:endParaRPr lang="ru-RU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5612302" y="6052048"/>
            <a:ext cx="1641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5256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3366CC"/>
                </a:solidFill>
              </a:rPr>
              <a:t>ОПРОСНЫЕ МЕТОДЫ ВЫЯВЛЕНИЯ СДВГ</a:t>
            </a:r>
            <a:endParaRPr lang="ru-RU" sz="4400" b="1" dirty="0">
              <a:solidFill>
                <a:srgbClr val="3366CC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3366CC"/>
                </a:solidFill>
              </a:rPr>
              <a:t>ОПРОСНИК «СИЛЬНЫЕ СТОРОНЫ И ТРУДНОСТИ» (</a:t>
            </a:r>
            <a:r>
              <a:rPr lang="ru-RU" sz="2800" dirty="0" err="1" smtClean="0">
                <a:solidFill>
                  <a:srgbClr val="3366CC"/>
                </a:solidFill>
              </a:rPr>
              <a:t>Р.Гудман</a:t>
            </a:r>
            <a:r>
              <a:rPr lang="ru-RU" sz="2800" dirty="0" smtClean="0">
                <a:solidFill>
                  <a:srgbClr val="3366CC"/>
                </a:solidFill>
              </a:rPr>
              <a:t>)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3366CC"/>
                </a:solidFill>
              </a:rPr>
              <a:t>Краткий </a:t>
            </a:r>
            <a:r>
              <a:rPr lang="ru-RU" sz="2800" dirty="0" err="1" smtClean="0">
                <a:solidFill>
                  <a:srgbClr val="3366CC"/>
                </a:solidFill>
              </a:rPr>
              <a:t>скрининговый</a:t>
            </a:r>
            <a:r>
              <a:rPr lang="ru-RU" sz="2800" dirty="0" smtClean="0">
                <a:solidFill>
                  <a:srgbClr val="3366CC"/>
                </a:solidFill>
              </a:rPr>
              <a:t> опросник (20 вопросов)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3366CC"/>
                </a:solidFill>
              </a:rPr>
              <a:t>Шкалы: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3366CC"/>
                </a:solidFill>
              </a:rPr>
              <a:t>1. </a:t>
            </a:r>
            <a:r>
              <a:rPr lang="ru-RU" sz="2800" dirty="0" err="1" smtClean="0">
                <a:solidFill>
                  <a:srgbClr val="3366CC"/>
                </a:solidFill>
              </a:rPr>
              <a:t>Просоциальное</a:t>
            </a:r>
            <a:r>
              <a:rPr lang="ru-RU" sz="2800" dirty="0" smtClean="0">
                <a:solidFill>
                  <a:srgbClr val="3366CC"/>
                </a:solidFill>
              </a:rPr>
              <a:t> поведение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3366CC"/>
                </a:solidFill>
              </a:rPr>
              <a:t>2. </a:t>
            </a:r>
            <a:r>
              <a:rPr lang="ru-RU" sz="2800" dirty="0" err="1" smtClean="0">
                <a:solidFill>
                  <a:srgbClr val="3366CC"/>
                </a:solidFill>
              </a:rPr>
              <a:t>Гиперактивность</a:t>
            </a:r>
            <a:endParaRPr lang="ru-RU" sz="2800" dirty="0" smtClean="0">
              <a:solidFill>
                <a:srgbClr val="3366CC"/>
              </a:solidFill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rgbClr val="3366CC"/>
                </a:solidFill>
              </a:rPr>
              <a:t>3. Эмоциональные проблемы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3366CC"/>
                </a:solidFill>
              </a:rPr>
              <a:t>4. Проблемы с поведением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3366CC"/>
                </a:solidFill>
              </a:rPr>
              <a:t>5. Проблемы со сверстниками </a:t>
            </a:r>
            <a:endParaRPr lang="ru-RU" sz="2800" dirty="0">
              <a:solidFill>
                <a:srgbClr val="33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75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3366CC"/>
                </a:solidFill>
              </a:rPr>
              <a:t>ВЗАИМОСВЯЗЬ ШКАЛ ССТ </a:t>
            </a:r>
            <a:br>
              <a:rPr lang="ru-RU" sz="4000" b="1" dirty="0" smtClean="0">
                <a:solidFill>
                  <a:srgbClr val="3366CC"/>
                </a:solidFill>
              </a:rPr>
            </a:br>
            <a:r>
              <a:rPr lang="ru-RU" sz="4000" b="1" dirty="0" smtClean="0">
                <a:solidFill>
                  <a:srgbClr val="3366CC"/>
                </a:solidFill>
              </a:rPr>
              <a:t>И 12-ФЛО Р.КЕТТЕЛЛА У ШКОЛЬНИКОВ </a:t>
            </a:r>
            <a:br>
              <a:rPr lang="ru-RU" sz="4000" b="1" dirty="0" smtClean="0">
                <a:solidFill>
                  <a:srgbClr val="3366CC"/>
                </a:solidFill>
              </a:rPr>
            </a:br>
            <a:r>
              <a:rPr lang="ru-RU" sz="4000" b="1" dirty="0" smtClean="0">
                <a:solidFill>
                  <a:srgbClr val="3366CC"/>
                </a:solidFill>
              </a:rPr>
              <a:t>8-12 </a:t>
            </a:r>
            <a:r>
              <a:rPr lang="ru-RU" sz="4000" b="1" dirty="0">
                <a:solidFill>
                  <a:srgbClr val="3366CC"/>
                </a:solidFill>
              </a:rPr>
              <a:t>ЛЕТ </a:t>
            </a:r>
            <a:r>
              <a:rPr lang="ru-RU" sz="4000" b="1" dirty="0" smtClean="0">
                <a:solidFill>
                  <a:srgbClr val="3366CC"/>
                </a:solidFill>
              </a:rPr>
              <a:t>(</a:t>
            </a:r>
            <a:r>
              <a:rPr lang="en-US" sz="4000" b="1" dirty="0" smtClean="0">
                <a:solidFill>
                  <a:srgbClr val="3366CC"/>
                </a:solidFill>
              </a:rPr>
              <a:t>n=154</a:t>
            </a:r>
            <a:r>
              <a:rPr lang="ru-RU" sz="4000" b="1" dirty="0" smtClean="0">
                <a:solidFill>
                  <a:srgbClr val="3366CC"/>
                </a:solidFill>
              </a:rPr>
              <a:t>)</a:t>
            </a:r>
            <a:endParaRPr lang="ru-RU" sz="4000" b="1" dirty="0">
              <a:solidFill>
                <a:srgbClr val="3366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5759" y="1826602"/>
            <a:ext cx="2048608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ru-RU" b="1" dirty="0" err="1" smtClean="0"/>
              <a:t>Просоциальность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55759" y="3266082"/>
            <a:ext cx="2048608" cy="369332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ru-RU" b="1" dirty="0" err="1" smtClean="0"/>
              <a:t>Гиперактивность</a:t>
            </a:r>
            <a:endParaRPr lang="ru-RU" b="1" dirty="0"/>
          </a:p>
        </p:txBody>
      </p:sp>
      <p:sp>
        <p:nvSpPr>
          <p:cNvPr id="6" name="Овал 5"/>
          <p:cNvSpPr>
            <a:spLocks noChangeAspect="1"/>
          </p:cNvSpPr>
          <p:nvPr/>
        </p:nvSpPr>
        <p:spPr>
          <a:xfrm>
            <a:off x="2133963" y="2468826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-</a:t>
            </a:r>
            <a:r>
              <a:rPr lang="en-US" sz="1600" b="1" dirty="0" smtClean="0">
                <a:solidFill>
                  <a:schemeClr val="tx1"/>
                </a:solidFill>
              </a:rPr>
              <a:t>D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7" name="Овал 6"/>
          <p:cNvSpPr>
            <a:spLocks noChangeAspect="1"/>
          </p:cNvSpPr>
          <p:nvPr/>
        </p:nvSpPr>
        <p:spPr>
          <a:xfrm>
            <a:off x="115759" y="4127030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-С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>
            <a:spLocks noChangeAspect="1"/>
          </p:cNvSpPr>
          <p:nvPr/>
        </p:nvSpPr>
        <p:spPr>
          <a:xfrm>
            <a:off x="698076" y="4127030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+</a:t>
            </a:r>
            <a:r>
              <a:rPr lang="en-US" sz="1600" b="1" dirty="0" smtClean="0">
                <a:solidFill>
                  <a:schemeClr val="tx1"/>
                </a:solidFill>
              </a:rPr>
              <a:t>D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>
            <a:spLocks noChangeAspect="1"/>
          </p:cNvSpPr>
          <p:nvPr/>
        </p:nvSpPr>
        <p:spPr>
          <a:xfrm>
            <a:off x="1285155" y="4126570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+Е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>
            <a:spLocks noChangeAspect="1"/>
          </p:cNvSpPr>
          <p:nvPr/>
        </p:nvSpPr>
        <p:spPr>
          <a:xfrm>
            <a:off x="1866031" y="4125456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-Н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>
            <a:spLocks noChangeAspect="1"/>
          </p:cNvSpPr>
          <p:nvPr/>
        </p:nvSpPr>
        <p:spPr>
          <a:xfrm>
            <a:off x="2445690" y="4135655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+О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>
            <a:spLocks noChangeAspect="1"/>
          </p:cNvSpPr>
          <p:nvPr/>
        </p:nvSpPr>
        <p:spPr>
          <a:xfrm>
            <a:off x="3016063" y="4129355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-</a:t>
            </a:r>
            <a:r>
              <a:rPr lang="en-US" sz="1600" b="1" dirty="0" smtClean="0">
                <a:solidFill>
                  <a:schemeClr val="tx1"/>
                </a:solidFill>
              </a:rPr>
              <a:t>Q</a:t>
            </a:r>
            <a:r>
              <a:rPr lang="en-US" sz="900" b="1" dirty="0" smtClean="0">
                <a:solidFill>
                  <a:schemeClr val="tx1"/>
                </a:solidFill>
              </a:rPr>
              <a:t>3</a:t>
            </a:r>
            <a:endParaRPr lang="ru-RU" sz="900" b="1" dirty="0">
              <a:solidFill>
                <a:schemeClr val="tx1"/>
              </a:solidFill>
            </a:endParaRPr>
          </a:p>
        </p:txBody>
      </p:sp>
      <p:cxnSp>
        <p:nvCxnSpPr>
          <p:cNvPr id="14" name="Прямая соединительная линия 13"/>
          <p:cNvCxnSpPr>
            <a:stCxn id="5" idx="2"/>
            <a:endCxn id="7" idx="0"/>
          </p:cNvCxnSpPr>
          <p:nvPr/>
        </p:nvCxnSpPr>
        <p:spPr>
          <a:xfrm flipH="1">
            <a:off x="385759" y="3635414"/>
            <a:ext cx="1294304" cy="491616"/>
          </a:xfrm>
          <a:prstGeom prst="line">
            <a:avLst/>
          </a:prstGeom>
          <a:ln w="412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5" idx="2"/>
            <a:endCxn id="12" idx="0"/>
          </p:cNvCxnSpPr>
          <p:nvPr/>
        </p:nvCxnSpPr>
        <p:spPr>
          <a:xfrm>
            <a:off x="1680063" y="3635414"/>
            <a:ext cx="1606000" cy="493941"/>
          </a:xfrm>
          <a:prstGeom prst="line">
            <a:avLst/>
          </a:prstGeom>
          <a:ln w="412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5" idx="2"/>
            <a:endCxn id="10" idx="0"/>
          </p:cNvCxnSpPr>
          <p:nvPr/>
        </p:nvCxnSpPr>
        <p:spPr>
          <a:xfrm>
            <a:off x="1680063" y="3635414"/>
            <a:ext cx="455968" cy="490042"/>
          </a:xfrm>
          <a:prstGeom prst="line">
            <a:avLst/>
          </a:prstGeom>
          <a:ln w="412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5" idx="2"/>
            <a:endCxn id="11" idx="0"/>
          </p:cNvCxnSpPr>
          <p:nvPr/>
        </p:nvCxnSpPr>
        <p:spPr>
          <a:xfrm>
            <a:off x="1680063" y="3635414"/>
            <a:ext cx="1035627" cy="500241"/>
          </a:xfrm>
          <a:prstGeom prst="line">
            <a:avLst/>
          </a:prstGeom>
          <a:ln w="41275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5" idx="2"/>
            <a:endCxn id="8" idx="0"/>
          </p:cNvCxnSpPr>
          <p:nvPr/>
        </p:nvCxnSpPr>
        <p:spPr>
          <a:xfrm flipH="1">
            <a:off x="968076" y="3635414"/>
            <a:ext cx="711987" cy="491616"/>
          </a:xfrm>
          <a:prstGeom prst="line">
            <a:avLst/>
          </a:prstGeom>
          <a:ln w="41275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5" idx="2"/>
            <a:endCxn id="9" idx="0"/>
          </p:cNvCxnSpPr>
          <p:nvPr/>
        </p:nvCxnSpPr>
        <p:spPr>
          <a:xfrm flipH="1">
            <a:off x="1555155" y="3635414"/>
            <a:ext cx="124908" cy="491156"/>
          </a:xfrm>
          <a:prstGeom prst="line">
            <a:avLst/>
          </a:prstGeom>
          <a:ln w="254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74454" y="4841212"/>
            <a:ext cx="1948963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Эмоциональные проблемы</a:t>
            </a:r>
            <a:endParaRPr lang="ru-RU" b="1" dirty="0"/>
          </a:p>
        </p:txBody>
      </p:sp>
      <p:sp>
        <p:nvSpPr>
          <p:cNvPr id="31" name="Овал 30"/>
          <p:cNvSpPr>
            <a:spLocks noChangeAspect="1"/>
          </p:cNvSpPr>
          <p:nvPr/>
        </p:nvSpPr>
        <p:spPr>
          <a:xfrm>
            <a:off x="787640" y="5847161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-С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2" name="Овал 31"/>
          <p:cNvSpPr>
            <a:spLocks noChangeAspect="1"/>
          </p:cNvSpPr>
          <p:nvPr/>
        </p:nvSpPr>
        <p:spPr>
          <a:xfrm>
            <a:off x="1475636" y="5848735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-Н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3" name="Овал 32"/>
          <p:cNvSpPr>
            <a:spLocks noChangeAspect="1"/>
          </p:cNvSpPr>
          <p:nvPr/>
        </p:nvSpPr>
        <p:spPr>
          <a:xfrm>
            <a:off x="2175363" y="5856686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+О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23361" y="2359064"/>
            <a:ext cx="1948963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Проблемы с поведением</a:t>
            </a:r>
            <a:endParaRPr lang="ru-RU" b="1" dirty="0"/>
          </a:p>
        </p:txBody>
      </p:sp>
      <p:sp>
        <p:nvSpPr>
          <p:cNvPr id="35" name="Овал 34"/>
          <p:cNvSpPr>
            <a:spLocks noChangeAspect="1"/>
          </p:cNvSpPr>
          <p:nvPr/>
        </p:nvSpPr>
        <p:spPr>
          <a:xfrm>
            <a:off x="4785211" y="3487473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+</a:t>
            </a:r>
            <a:r>
              <a:rPr lang="en-US" sz="1600" b="1" dirty="0" smtClean="0">
                <a:solidFill>
                  <a:schemeClr val="tx1"/>
                </a:solidFill>
              </a:rPr>
              <a:t>D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6" name="Овал 35"/>
          <p:cNvSpPr>
            <a:spLocks noChangeAspect="1"/>
          </p:cNvSpPr>
          <p:nvPr/>
        </p:nvSpPr>
        <p:spPr>
          <a:xfrm>
            <a:off x="5391734" y="3482937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+</a:t>
            </a:r>
            <a:r>
              <a:rPr lang="en-US" sz="1600" b="1" dirty="0" smtClean="0">
                <a:solidFill>
                  <a:schemeClr val="tx1"/>
                </a:solidFill>
              </a:rPr>
              <a:t>E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73" name="Овал 72"/>
          <p:cNvSpPr>
            <a:spLocks noChangeAspect="1"/>
          </p:cNvSpPr>
          <p:nvPr/>
        </p:nvSpPr>
        <p:spPr>
          <a:xfrm>
            <a:off x="6001853" y="3489233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-</a:t>
            </a:r>
            <a:r>
              <a:rPr lang="en-US" sz="1600" b="1" dirty="0" smtClean="0">
                <a:solidFill>
                  <a:schemeClr val="tx1"/>
                </a:solidFill>
              </a:rPr>
              <a:t>H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74" name="Овал 73"/>
          <p:cNvSpPr>
            <a:spLocks noChangeAspect="1"/>
          </p:cNvSpPr>
          <p:nvPr/>
        </p:nvSpPr>
        <p:spPr>
          <a:xfrm>
            <a:off x="6632324" y="3493955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+</a:t>
            </a:r>
            <a:r>
              <a:rPr lang="en-US" sz="1600" b="1" dirty="0" smtClean="0">
                <a:solidFill>
                  <a:schemeClr val="tx1"/>
                </a:solidFill>
              </a:rPr>
              <a:t>O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76" name="Овал 75"/>
          <p:cNvSpPr>
            <a:spLocks noChangeAspect="1"/>
          </p:cNvSpPr>
          <p:nvPr/>
        </p:nvSpPr>
        <p:spPr>
          <a:xfrm>
            <a:off x="7252551" y="3492381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+</a:t>
            </a:r>
            <a:r>
              <a:rPr lang="en-US" sz="1600" b="1" dirty="0" smtClean="0">
                <a:solidFill>
                  <a:schemeClr val="tx1"/>
                </a:solidFill>
              </a:rPr>
              <a:t>Q</a:t>
            </a:r>
            <a:r>
              <a:rPr lang="en-US" sz="900" b="1" dirty="0" smtClean="0">
                <a:solidFill>
                  <a:schemeClr val="tx1"/>
                </a:solidFill>
              </a:rPr>
              <a:t>4</a:t>
            </a:r>
            <a:endParaRPr lang="ru-RU" sz="900" b="1" dirty="0">
              <a:solidFill>
                <a:schemeClr val="tx1"/>
              </a:solidFill>
            </a:endParaRPr>
          </a:p>
        </p:txBody>
      </p:sp>
      <p:cxnSp>
        <p:nvCxnSpPr>
          <p:cNvPr id="77" name="Прямая соединительная линия 76"/>
          <p:cNvCxnSpPr>
            <a:stCxn id="34" idx="2"/>
            <a:endCxn id="35" idx="0"/>
          </p:cNvCxnSpPr>
          <p:nvPr/>
        </p:nvCxnSpPr>
        <p:spPr>
          <a:xfrm flipH="1">
            <a:off x="5055211" y="3005395"/>
            <a:ext cx="1142632" cy="482078"/>
          </a:xfrm>
          <a:prstGeom prst="line">
            <a:avLst/>
          </a:prstGeom>
          <a:ln w="41275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>
            <a:stCxn id="34" idx="2"/>
            <a:endCxn id="36" idx="0"/>
          </p:cNvCxnSpPr>
          <p:nvPr/>
        </p:nvCxnSpPr>
        <p:spPr>
          <a:xfrm flipH="1">
            <a:off x="5661734" y="3005395"/>
            <a:ext cx="536109" cy="477542"/>
          </a:xfrm>
          <a:prstGeom prst="line">
            <a:avLst/>
          </a:prstGeom>
          <a:ln w="41275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>
            <a:stCxn id="34" idx="2"/>
            <a:endCxn id="74" idx="0"/>
          </p:cNvCxnSpPr>
          <p:nvPr/>
        </p:nvCxnSpPr>
        <p:spPr>
          <a:xfrm>
            <a:off x="6197843" y="3005395"/>
            <a:ext cx="704481" cy="488560"/>
          </a:xfrm>
          <a:prstGeom prst="line">
            <a:avLst/>
          </a:prstGeom>
          <a:ln w="41275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>
            <a:stCxn id="34" idx="2"/>
            <a:endCxn id="76" idx="0"/>
          </p:cNvCxnSpPr>
          <p:nvPr/>
        </p:nvCxnSpPr>
        <p:spPr>
          <a:xfrm>
            <a:off x="6197843" y="3005395"/>
            <a:ext cx="1324708" cy="486986"/>
          </a:xfrm>
          <a:prstGeom prst="line">
            <a:avLst/>
          </a:prstGeom>
          <a:ln w="254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>
            <a:stCxn id="34" idx="2"/>
            <a:endCxn id="73" idx="0"/>
          </p:cNvCxnSpPr>
          <p:nvPr/>
        </p:nvCxnSpPr>
        <p:spPr>
          <a:xfrm>
            <a:off x="6197843" y="3005395"/>
            <a:ext cx="74010" cy="483838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5246075" y="4732894"/>
            <a:ext cx="1948963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Проблемы со сверстниками</a:t>
            </a:r>
            <a:endParaRPr lang="ru-RU" b="1" dirty="0"/>
          </a:p>
        </p:txBody>
      </p:sp>
      <p:sp>
        <p:nvSpPr>
          <p:cNvPr id="93" name="Овал 92"/>
          <p:cNvSpPr>
            <a:spLocks noChangeAspect="1"/>
          </p:cNvSpPr>
          <p:nvPr/>
        </p:nvSpPr>
        <p:spPr>
          <a:xfrm>
            <a:off x="5258900" y="5704286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-А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5" name="Овал 94"/>
          <p:cNvSpPr>
            <a:spLocks noChangeAspect="1"/>
          </p:cNvSpPr>
          <p:nvPr/>
        </p:nvSpPr>
        <p:spPr>
          <a:xfrm>
            <a:off x="6731238" y="5694842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+</a:t>
            </a:r>
            <a:r>
              <a:rPr lang="en-US" sz="1400" b="1" dirty="0" smtClean="0">
                <a:solidFill>
                  <a:schemeClr val="tx1"/>
                </a:solidFill>
              </a:rPr>
              <a:t>O</a:t>
            </a:r>
            <a:endParaRPr lang="ru-RU" sz="1400" b="1" dirty="0">
              <a:solidFill>
                <a:schemeClr val="tx1"/>
              </a:solidFill>
            </a:endParaRPr>
          </a:p>
        </p:txBody>
      </p:sp>
      <p:cxnSp>
        <p:nvCxnSpPr>
          <p:cNvPr id="99" name="Прямая соединительная линия 98"/>
          <p:cNvCxnSpPr>
            <a:stCxn id="92" idx="2"/>
            <a:endCxn id="95" idx="0"/>
          </p:cNvCxnSpPr>
          <p:nvPr/>
        </p:nvCxnSpPr>
        <p:spPr>
          <a:xfrm>
            <a:off x="6220557" y="5379225"/>
            <a:ext cx="780681" cy="315617"/>
          </a:xfrm>
          <a:prstGeom prst="line">
            <a:avLst/>
          </a:prstGeom>
          <a:ln w="254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>
            <a:stCxn id="92" idx="2"/>
            <a:endCxn id="93" idx="0"/>
          </p:cNvCxnSpPr>
          <p:nvPr/>
        </p:nvCxnSpPr>
        <p:spPr>
          <a:xfrm flipH="1">
            <a:off x="5528900" y="5379225"/>
            <a:ext cx="691657" cy="325061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>
            <a:stCxn id="4" idx="2"/>
            <a:endCxn id="6" idx="0"/>
          </p:cNvCxnSpPr>
          <p:nvPr/>
        </p:nvCxnSpPr>
        <p:spPr>
          <a:xfrm>
            <a:off x="1680063" y="2195934"/>
            <a:ext cx="723900" cy="272892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>
            <a:stCxn id="30" idx="2"/>
            <a:endCxn id="33" idx="0"/>
          </p:cNvCxnSpPr>
          <p:nvPr/>
        </p:nvCxnSpPr>
        <p:spPr>
          <a:xfrm>
            <a:off x="1748936" y="5487543"/>
            <a:ext cx="696427" cy="369143"/>
          </a:xfrm>
          <a:prstGeom prst="line">
            <a:avLst/>
          </a:prstGeom>
          <a:ln w="41275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/>
          <p:cNvCxnSpPr>
            <a:stCxn id="30" idx="2"/>
            <a:endCxn id="32" idx="0"/>
          </p:cNvCxnSpPr>
          <p:nvPr/>
        </p:nvCxnSpPr>
        <p:spPr>
          <a:xfrm flipH="1">
            <a:off x="1745636" y="5487543"/>
            <a:ext cx="3300" cy="361192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>
            <a:stCxn id="30" idx="2"/>
            <a:endCxn id="31" idx="0"/>
          </p:cNvCxnSpPr>
          <p:nvPr/>
        </p:nvCxnSpPr>
        <p:spPr>
          <a:xfrm flipH="1">
            <a:off x="1057640" y="5487543"/>
            <a:ext cx="691296" cy="359618"/>
          </a:xfrm>
          <a:prstGeom prst="line">
            <a:avLst/>
          </a:prstGeom>
          <a:ln w="412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Овал 124"/>
          <p:cNvSpPr>
            <a:spLocks noChangeAspect="1"/>
          </p:cNvSpPr>
          <p:nvPr/>
        </p:nvSpPr>
        <p:spPr>
          <a:xfrm>
            <a:off x="686895" y="2436820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+</a:t>
            </a:r>
            <a:r>
              <a:rPr lang="en-US" sz="1600" b="1" dirty="0" smtClean="0">
                <a:solidFill>
                  <a:schemeClr val="tx1"/>
                </a:solidFill>
              </a:rPr>
              <a:t>C</a:t>
            </a:r>
            <a:endParaRPr lang="ru-RU" sz="1600" b="1" dirty="0">
              <a:solidFill>
                <a:schemeClr val="tx1"/>
              </a:solidFill>
            </a:endParaRPr>
          </a:p>
        </p:txBody>
      </p:sp>
      <p:cxnSp>
        <p:nvCxnSpPr>
          <p:cNvPr id="126" name="Прямая соединительная линия 125"/>
          <p:cNvCxnSpPr>
            <a:stCxn id="4" idx="2"/>
            <a:endCxn id="125" idx="0"/>
          </p:cNvCxnSpPr>
          <p:nvPr/>
        </p:nvCxnSpPr>
        <p:spPr>
          <a:xfrm flipH="1">
            <a:off x="956895" y="2195934"/>
            <a:ext cx="723168" cy="240886"/>
          </a:xfrm>
          <a:prstGeom prst="line">
            <a:avLst/>
          </a:prstGeom>
          <a:ln w="254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7720642" y="5856686"/>
            <a:ext cx="448573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186460" y="5685941"/>
            <a:ext cx="61247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р≤0,01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7743652" y="6034964"/>
            <a:ext cx="448573" cy="0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8200844" y="5881471"/>
            <a:ext cx="70161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р≤0,001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Овал 48"/>
          <p:cNvSpPr>
            <a:spLocks noChangeAspect="1"/>
          </p:cNvSpPr>
          <p:nvPr/>
        </p:nvSpPr>
        <p:spPr>
          <a:xfrm>
            <a:off x="3582511" y="4117861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+</a:t>
            </a:r>
            <a:r>
              <a:rPr lang="en-US" sz="1600" b="1" dirty="0" smtClean="0">
                <a:solidFill>
                  <a:schemeClr val="tx1"/>
                </a:solidFill>
              </a:rPr>
              <a:t>Q</a:t>
            </a:r>
            <a:r>
              <a:rPr lang="en-US" sz="900" b="1" dirty="0" smtClean="0">
                <a:solidFill>
                  <a:schemeClr val="tx1"/>
                </a:solidFill>
              </a:rPr>
              <a:t>3</a:t>
            </a:r>
            <a:endParaRPr lang="ru-RU" sz="900" b="1" dirty="0">
              <a:solidFill>
                <a:schemeClr val="tx1"/>
              </a:solidFill>
            </a:endParaRPr>
          </a:p>
        </p:txBody>
      </p:sp>
      <p:cxnSp>
        <p:nvCxnSpPr>
          <p:cNvPr id="50" name="Прямая соединительная линия 49"/>
          <p:cNvCxnSpPr>
            <a:stCxn id="5" idx="2"/>
            <a:endCxn id="49" idx="0"/>
          </p:cNvCxnSpPr>
          <p:nvPr/>
        </p:nvCxnSpPr>
        <p:spPr>
          <a:xfrm>
            <a:off x="1680063" y="3635414"/>
            <a:ext cx="2172448" cy="482447"/>
          </a:xfrm>
          <a:prstGeom prst="line">
            <a:avLst/>
          </a:prstGeom>
          <a:ln w="41275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7760904" y="6216110"/>
            <a:ext cx="448573" cy="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8197976" y="6042497"/>
            <a:ext cx="70161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Отриц.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94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99FF">
              <a:alpha val="50000"/>
            </a:srgbClr>
          </a:solidFill>
        </p:spPr>
        <p:txBody>
          <a:bodyPr numCol="1"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ЛИЧНОСТНЫЕ СВОЙСТВА 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ДЕТЕЙ С СДВГ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8-12 ЛЕТ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64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3366CC"/>
                </a:solidFill>
              </a:rPr>
              <a:t>ЛИЧНОСТНЫЕ СВОЙСТВА ДЕВОЧЕК </a:t>
            </a:r>
            <a:br>
              <a:rPr lang="ru-RU" sz="3600" b="1" dirty="0" smtClean="0">
                <a:solidFill>
                  <a:srgbClr val="3366CC"/>
                </a:solidFill>
              </a:rPr>
            </a:br>
            <a:r>
              <a:rPr lang="ru-RU" sz="3600" b="1" dirty="0" smtClean="0">
                <a:solidFill>
                  <a:srgbClr val="3366CC"/>
                </a:solidFill>
              </a:rPr>
              <a:t>8-10 ЛЕТ</a:t>
            </a:r>
            <a:endParaRPr lang="ru-RU" sz="3600" b="1" dirty="0">
              <a:solidFill>
                <a:srgbClr val="3366CC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393152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439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ЛИЧНОСТНЫЕ СВОЙСТВА МАЛЬЧИКОВ 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8-10 ЛЕТ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27291" y="5644644"/>
            <a:ext cx="12836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* </a:t>
            </a:r>
            <a:r>
              <a:rPr lang="en-US" sz="1000" b="1" dirty="0" smtClean="0"/>
              <a:t>    p≤0,05</a:t>
            </a:r>
          </a:p>
          <a:p>
            <a:r>
              <a:rPr lang="en-US" sz="1000" b="1" dirty="0" smtClean="0"/>
              <a:t>**   p</a:t>
            </a:r>
            <a:r>
              <a:rPr lang="en-US" sz="1000" b="1" dirty="0"/>
              <a:t>≤</a:t>
            </a:r>
            <a:r>
              <a:rPr lang="en-US" sz="1000" b="1" dirty="0" smtClean="0"/>
              <a:t>0,01</a:t>
            </a:r>
          </a:p>
          <a:p>
            <a:r>
              <a:rPr lang="en-US" sz="1000" b="1" dirty="0" smtClean="0"/>
              <a:t>*** p≤0,001</a:t>
            </a:r>
            <a:endParaRPr lang="ru-RU" sz="1000" b="1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8260591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507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70C0"/>
                </a:solidFill>
              </a:rPr>
              <a:t>ЛИЧНОСТНЫЕ </a:t>
            </a:r>
            <a:r>
              <a:rPr lang="ru-RU" sz="3600" b="1" dirty="0" smtClean="0">
                <a:solidFill>
                  <a:srgbClr val="0070C0"/>
                </a:solidFill>
              </a:rPr>
              <a:t>СВОЙСТВА ДЕВОЧЕК 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en-US" sz="3600" b="1" dirty="0" smtClean="0">
                <a:solidFill>
                  <a:srgbClr val="0070C0"/>
                </a:solidFill>
              </a:rPr>
              <a:t>11</a:t>
            </a:r>
            <a:r>
              <a:rPr lang="ru-RU" sz="3600" b="1" dirty="0">
                <a:solidFill>
                  <a:srgbClr val="0070C0"/>
                </a:solidFill>
              </a:rPr>
              <a:t>-1</a:t>
            </a:r>
            <a:r>
              <a:rPr lang="en-US" sz="3600" b="1" dirty="0">
                <a:solidFill>
                  <a:srgbClr val="0070C0"/>
                </a:solidFill>
              </a:rPr>
              <a:t>2</a:t>
            </a:r>
            <a:r>
              <a:rPr lang="ru-RU" sz="3600" b="1" dirty="0">
                <a:solidFill>
                  <a:srgbClr val="0070C0"/>
                </a:solidFill>
              </a:rPr>
              <a:t> ЛЕТ</a:t>
            </a:r>
            <a:endParaRPr lang="ru-RU" sz="3600" dirty="0">
              <a:solidFill>
                <a:srgbClr val="0070C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155425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236083" y="5627060"/>
            <a:ext cx="12836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* </a:t>
            </a:r>
            <a:r>
              <a:rPr lang="en-US" sz="1000" b="1" dirty="0" smtClean="0"/>
              <a:t>    p≤0,05</a:t>
            </a:r>
          </a:p>
          <a:p>
            <a:r>
              <a:rPr lang="en-US" sz="1000" b="1" dirty="0" smtClean="0"/>
              <a:t>**   p</a:t>
            </a:r>
            <a:r>
              <a:rPr lang="en-US" sz="1000" b="1" dirty="0"/>
              <a:t>≤</a:t>
            </a:r>
            <a:r>
              <a:rPr lang="en-US" sz="1000" b="1" dirty="0" smtClean="0"/>
              <a:t>0,01</a:t>
            </a:r>
          </a:p>
          <a:p>
            <a:r>
              <a:rPr lang="en-US" sz="1000" b="1" dirty="0" smtClean="0"/>
              <a:t>*** p≤0,001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118175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70C0"/>
                </a:solidFill>
              </a:rPr>
              <a:t>ЛИЧНОСТНЫЕ </a:t>
            </a:r>
            <a:r>
              <a:rPr lang="ru-RU" sz="3600" b="1" dirty="0" smtClean="0">
                <a:solidFill>
                  <a:srgbClr val="0070C0"/>
                </a:solidFill>
              </a:rPr>
              <a:t>СВОЙСТВА МАЛЬЧИКОВ 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en-US" sz="3600" b="1" dirty="0" smtClean="0">
                <a:solidFill>
                  <a:srgbClr val="0070C0"/>
                </a:solidFill>
              </a:rPr>
              <a:t>11</a:t>
            </a:r>
            <a:r>
              <a:rPr lang="ru-RU" sz="3600" b="1" dirty="0" smtClean="0">
                <a:solidFill>
                  <a:srgbClr val="0070C0"/>
                </a:solidFill>
              </a:rPr>
              <a:t>-1</a:t>
            </a:r>
            <a:r>
              <a:rPr lang="en-US" sz="3600" b="1" dirty="0" smtClean="0">
                <a:solidFill>
                  <a:srgbClr val="0070C0"/>
                </a:solidFill>
              </a:rPr>
              <a:t>2</a:t>
            </a:r>
            <a:r>
              <a:rPr lang="ru-RU" sz="3600" b="1" dirty="0" smtClean="0">
                <a:solidFill>
                  <a:srgbClr val="0070C0"/>
                </a:solidFill>
              </a:rPr>
              <a:t> </a:t>
            </a:r>
            <a:r>
              <a:rPr lang="ru-RU" sz="3600" b="1" dirty="0">
                <a:solidFill>
                  <a:srgbClr val="0070C0"/>
                </a:solidFill>
              </a:rPr>
              <a:t>ЛЕТ</a:t>
            </a:r>
            <a:endParaRPr lang="ru-RU" sz="3600" dirty="0">
              <a:solidFill>
                <a:srgbClr val="0070C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052817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209707" y="5600684"/>
            <a:ext cx="12836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* </a:t>
            </a:r>
            <a:r>
              <a:rPr lang="en-US" sz="1000" b="1" dirty="0" smtClean="0"/>
              <a:t>    p≤0,05</a:t>
            </a:r>
          </a:p>
          <a:p>
            <a:r>
              <a:rPr lang="en-US" sz="1000" b="1" dirty="0" smtClean="0"/>
              <a:t>**   p</a:t>
            </a:r>
            <a:r>
              <a:rPr lang="en-US" sz="1000" b="1" dirty="0"/>
              <a:t>≤</a:t>
            </a:r>
            <a:r>
              <a:rPr lang="en-US" sz="1000" b="1" dirty="0" smtClean="0"/>
              <a:t>0,01</a:t>
            </a:r>
          </a:p>
          <a:p>
            <a:r>
              <a:rPr lang="en-US" sz="1000" b="1" dirty="0" smtClean="0"/>
              <a:t>*** p≤0,001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376249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143000" y="2062596"/>
            <a:ext cx="6858000" cy="2845833"/>
          </a:xfrm>
          <a:solidFill>
            <a:srgbClr val="FF99FF">
              <a:alpha val="50000"/>
            </a:srgbClr>
          </a:solidFill>
          <a:ln>
            <a:solidFill>
              <a:schemeClr val="tx1"/>
            </a:solidFill>
          </a:ln>
        </p:spPr>
        <p:txBody>
          <a:bodyPr anchor="ctr">
            <a:normAutofit fontScale="90000"/>
          </a:bodyPr>
          <a:lstStyle/>
          <a:p>
            <a:r>
              <a:rPr lang="ru-RU" sz="4000" b="1" dirty="0" smtClean="0">
                <a:solidFill>
                  <a:srgbClr val="0066FF"/>
                </a:solidFill>
              </a:rPr>
              <a:t/>
            </a:r>
            <a:br>
              <a:rPr lang="ru-RU" sz="4000" b="1" dirty="0" smtClean="0">
                <a:solidFill>
                  <a:srgbClr val="0066FF"/>
                </a:solidFill>
              </a:rPr>
            </a:br>
            <a:r>
              <a:rPr lang="ru-RU" sz="4000" b="1" dirty="0">
                <a:solidFill>
                  <a:srgbClr val="0066FF"/>
                </a:solidFill>
              </a:rPr>
              <a:t/>
            </a:r>
            <a:br>
              <a:rPr lang="ru-RU" sz="4000" b="1" dirty="0">
                <a:solidFill>
                  <a:srgbClr val="0066FF"/>
                </a:solidFill>
              </a:rPr>
            </a:br>
            <a:r>
              <a:rPr lang="ru-RU" sz="4000" b="1" dirty="0" smtClean="0">
                <a:solidFill>
                  <a:srgbClr val="0066FF"/>
                </a:solidFill>
              </a:rPr>
              <a:t>ТЕХНОЛОГИЯ ПОЭТАПНОГО ФОРМИРОВАНИЯ  САМОРЕГУЛЯЦИИ И ПРОИЗВОЛЬНОСТИ У ДЕТЕЙ </a:t>
            </a:r>
            <a:br>
              <a:rPr lang="ru-RU" sz="4000" b="1" dirty="0" smtClean="0">
                <a:solidFill>
                  <a:srgbClr val="0066FF"/>
                </a:solidFill>
              </a:rPr>
            </a:br>
            <a:r>
              <a:rPr lang="ru-RU" sz="4000" b="1" dirty="0" smtClean="0">
                <a:solidFill>
                  <a:srgbClr val="0066FF"/>
                </a:solidFill>
              </a:rPr>
              <a:t>С СДВГ</a:t>
            </a:r>
            <a:r>
              <a:rPr lang="ru-RU" sz="2000" b="1" dirty="0">
                <a:solidFill>
                  <a:srgbClr val="0066FF"/>
                </a:solidFill>
              </a:rPr>
              <a:t/>
            </a:r>
            <a:br>
              <a:rPr lang="ru-RU" sz="2000" b="1" dirty="0">
                <a:solidFill>
                  <a:srgbClr val="0066FF"/>
                </a:solidFill>
              </a:rPr>
            </a:br>
            <a:endParaRPr lang="ru-RU" sz="4000" b="1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88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4627912"/>
              </p:ext>
            </p:extLst>
          </p:nvPr>
        </p:nvGraphicFramePr>
        <p:xfrm>
          <a:off x="914400" y="332656"/>
          <a:ext cx="7772969" cy="57586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4332"/>
                <a:gridCol w="6728637"/>
              </a:tblGrid>
              <a:tr h="1619236">
                <a:tc>
                  <a:txBody>
                    <a:bodyPr/>
                    <a:lstStyle/>
                    <a:p>
                      <a:pPr indent="4419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6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indent="4419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r>
                        <a:rPr lang="ru-RU" sz="600" dirty="0">
                          <a:solidFill>
                            <a:srgbClr val="0066FF"/>
                          </a:solidFill>
                          <a:effectLst/>
                        </a:rPr>
                        <a:t> </a:t>
                      </a:r>
                      <a:r>
                        <a:rPr lang="ru-RU" sz="7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indent="4419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66FF"/>
                          </a:solidFill>
                          <a:effectLst/>
                        </a:rPr>
                        <a:t>Правило </a:t>
                      </a:r>
                      <a:r>
                        <a:rPr lang="ru-RU" sz="1800" dirty="0">
                          <a:solidFill>
                            <a:srgbClr val="0066FF"/>
                          </a:solidFill>
                          <a:effectLst/>
                        </a:rPr>
                        <a:t>№1 «Настройся на задание</a:t>
                      </a:r>
                      <a:r>
                        <a:rPr lang="ru-RU" sz="1800" dirty="0" smtClean="0">
                          <a:solidFill>
                            <a:srgbClr val="0066FF"/>
                          </a:solidFill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Попроси себя. 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Уговори себя.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Договорись с собой.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Заставь себя.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55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solidFill>
                          <a:srgbClr val="0066FF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66FF"/>
                          </a:solidFill>
                          <a:effectLst/>
                        </a:rPr>
                        <a:t>Правило №2 «Выслушай задание</a:t>
                      </a: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Смотри </a:t>
                      </a: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на учителя.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Не перебивай.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Не отвлекайся.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Старайся понять то, что объясняют.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Повтори задание.</a:t>
                      </a: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</a:tr>
              <a:tr h="21064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66FF"/>
                          </a:solidFill>
                          <a:effectLst/>
                        </a:rPr>
                        <a:t>Правило №3 «Не понял - переспроси</a:t>
                      </a: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  <a:endParaRPr lang="ru-RU" sz="18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Терпеливо дождись своей очереди. 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Четко сформулируй свой вопрос.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Начни свой вопрос с вежливых слов.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Получив ответ, поблагодари.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</a:txBody>
                  <a:tcPr marL="65562" marR="65562" marT="0" marB="0"/>
                </a:tc>
              </a:tr>
            </a:tbl>
          </a:graphicData>
        </a:graphic>
      </p:graphicFrame>
      <p:pic>
        <p:nvPicPr>
          <p:cNvPr id="3077" name="Рисунок 1" descr="MCj0345365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733" y="2453520"/>
            <a:ext cx="7239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1024165" y="680939"/>
            <a:ext cx="730250" cy="731837"/>
          </a:xfrm>
          <a:prstGeom prst="ellipse">
            <a:avLst/>
          </a:prstGeom>
          <a:solidFill>
            <a:srgbClr val="FFCC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1223912" y="908720"/>
            <a:ext cx="71437" cy="71438"/>
          </a:xfrm>
          <a:prstGeom prst="ellipse">
            <a:avLst/>
          </a:prstGeom>
          <a:solidFill>
            <a:srgbClr val="00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1507170" y="915168"/>
            <a:ext cx="71437" cy="71438"/>
          </a:xfrm>
          <a:prstGeom prst="ellipse">
            <a:avLst/>
          </a:prstGeom>
          <a:solidFill>
            <a:srgbClr val="00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rc 9"/>
          <p:cNvSpPr>
            <a:spLocks/>
          </p:cNvSpPr>
          <p:nvPr/>
        </p:nvSpPr>
        <p:spPr bwMode="auto">
          <a:xfrm rot="2512052" flipH="1">
            <a:off x="1187400" y="812377"/>
            <a:ext cx="144463" cy="1444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rc 8"/>
          <p:cNvSpPr>
            <a:spLocks/>
          </p:cNvSpPr>
          <p:nvPr/>
        </p:nvSpPr>
        <p:spPr bwMode="auto">
          <a:xfrm rot="2512052" flipH="1">
            <a:off x="1470658" y="812377"/>
            <a:ext cx="144463" cy="1444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1410686" y="943946"/>
            <a:ext cx="0" cy="1428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rc 6"/>
          <p:cNvSpPr>
            <a:spLocks/>
          </p:cNvSpPr>
          <p:nvPr/>
        </p:nvSpPr>
        <p:spPr bwMode="auto">
          <a:xfrm rot="7750709">
            <a:off x="1317024" y="1070440"/>
            <a:ext cx="187325" cy="217487"/>
          </a:xfrm>
          <a:custGeom>
            <a:avLst/>
            <a:gdLst>
              <a:gd name="G0" fmla="+- 0 0 0"/>
              <a:gd name="G1" fmla="+- 21434 0 0"/>
              <a:gd name="G2" fmla="+- 21600 0 0"/>
              <a:gd name="T0" fmla="*/ 2670 w 21461"/>
              <a:gd name="T1" fmla="*/ 0 h 21434"/>
              <a:gd name="T2" fmla="*/ 21461 w 21461"/>
              <a:gd name="T3" fmla="*/ 18988 h 21434"/>
              <a:gd name="T4" fmla="*/ 0 w 21461"/>
              <a:gd name="T5" fmla="*/ 21434 h 21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461" h="21434" fill="none" extrusionOk="0">
                <a:moveTo>
                  <a:pt x="2670" y="-1"/>
                </a:moveTo>
                <a:cubicBezTo>
                  <a:pt x="12566" y="1232"/>
                  <a:pt x="20331" y="9079"/>
                  <a:pt x="21461" y="18987"/>
                </a:cubicBezTo>
              </a:path>
              <a:path w="21461" h="21434" stroke="0" extrusionOk="0">
                <a:moveTo>
                  <a:pt x="2670" y="-1"/>
                </a:moveTo>
                <a:cubicBezTo>
                  <a:pt x="12566" y="1232"/>
                  <a:pt x="20331" y="9079"/>
                  <a:pt x="21461" y="18987"/>
                </a:cubicBezTo>
                <a:lnTo>
                  <a:pt x="0" y="21434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Oval 4"/>
          <p:cNvSpPr>
            <a:spLocks noChangeArrowheads="1"/>
          </p:cNvSpPr>
          <p:nvPr/>
        </p:nvSpPr>
        <p:spPr bwMode="auto">
          <a:xfrm>
            <a:off x="1098032" y="4376808"/>
            <a:ext cx="735012" cy="735013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6672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8520129"/>
              </p:ext>
            </p:extLst>
          </p:nvPr>
        </p:nvGraphicFramePr>
        <p:xfrm>
          <a:off x="914400" y="1259592"/>
          <a:ext cx="7772969" cy="45958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4332"/>
                <a:gridCol w="6728637"/>
              </a:tblGrid>
              <a:tr h="1993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66FF"/>
                          </a:solidFill>
                          <a:effectLst/>
                        </a:rPr>
                        <a:t>Правило №4 «Представь задание</a:t>
                      </a:r>
                      <a:r>
                        <a:rPr lang="ru-RU" sz="1800" dirty="0" smtClean="0">
                          <a:solidFill>
                            <a:srgbClr val="0066FF"/>
                          </a:solidFill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  <a:endParaRPr lang="ru-RU" sz="18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Повтори задание (инструкцию, правила).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Представь </a:t>
                      </a: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как ты </a:t>
                      </a: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его выполнишь.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Представь </a:t>
                      </a: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сколько </a:t>
                      </a: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времени нужно на его выполнение.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Представь то, </a:t>
                      </a: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что может тебе помешать.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Представь то, что </a:t>
                      </a: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может тебе помочь.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628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66FF"/>
                          </a:solidFill>
                          <a:effectLst/>
                        </a:rPr>
                        <a:t>Правило </a:t>
                      </a: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№5 </a:t>
                      </a:r>
                      <a:r>
                        <a:rPr lang="ru-RU" sz="1800" b="1" dirty="0">
                          <a:solidFill>
                            <a:srgbClr val="0066FF"/>
                          </a:solidFill>
                          <a:effectLst/>
                        </a:rPr>
                        <a:t>«Проверь. Сравни. Исправь. </a:t>
                      </a: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Сообщи.»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  <a:endParaRPr lang="ru-RU" sz="18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Сравни</a:t>
                      </a:r>
                      <a:r>
                        <a:rPr lang="ru-RU" sz="1600" b="1" baseline="0" dirty="0" smtClean="0">
                          <a:solidFill>
                            <a:srgbClr val="0066FF"/>
                          </a:solidFill>
                          <a:effectLst/>
                        </a:rPr>
                        <a:t> то, что получилось с тем, что ты задумал.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Найди ошибки.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Исправь </a:t>
                      </a: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их.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Еще раз сравни с тем, что должно </a:t>
                      </a: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получилось.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Сообщи о том, что задание выполнено.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</a:tr>
            </a:tbl>
          </a:graphicData>
        </a:graphic>
      </p:graphicFrame>
      <p:sp>
        <p:nvSpPr>
          <p:cNvPr id="14" name="AutoShape 3"/>
          <p:cNvSpPr>
            <a:spLocks noChangeAspect="1" noChangeArrowheads="1"/>
          </p:cNvSpPr>
          <p:nvPr/>
        </p:nvSpPr>
        <p:spPr bwMode="auto">
          <a:xfrm>
            <a:off x="1045680" y="1728540"/>
            <a:ext cx="817563" cy="736600"/>
          </a:xfrm>
          <a:prstGeom prst="cloudCallout">
            <a:avLst>
              <a:gd name="adj1" fmla="val -194"/>
              <a:gd name="adj2" fmla="val 6574"/>
            </a:avLst>
          </a:prstGeom>
          <a:solidFill>
            <a:srgbClr val="CCE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Шестиугольник 35"/>
          <p:cNvSpPr>
            <a:spLocks noChangeAspect="1"/>
          </p:cNvSpPr>
          <p:nvPr/>
        </p:nvSpPr>
        <p:spPr bwMode="auto">
          <a:xfrm>
            <a:off x="1019303" y="3931741"/>
            <a:ext cx="854075" cy="735012"/>
          </a:xfrm>
          <a:prstGeom prst="hexagon">
            <a:avLst>
              <a:gd name="adj" fmla="val 25004"/>
              <a:gd name="vf" fmla="val 115470"/>
            </a:avLst>
          </a:prstGeom>
          <a:solidFill>
            <a:srgbClr val="FF000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!</a:t>
            </a:r>
            <a:endParaRPr kumimoji="0" lang="ru-RU" alt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02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Стрелка вправо 27"/>
          <p:cNvSpPr>
            <a:spLocks noChangeArrowheads="1"/>
          </p:cNvSpPr>
          <p:nvPr/>
        </p:nvSpPr>
        <p:spPr bwMode="auto">
          <a:xfrm>
            <a:off x="6822696" y="2855188"/>
            <a:ext cx="360362" cy="257175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>
            <a:outerShdw blurRad="190500" dist="228601" dir="2700000" sy="89999" rotWithShape="0">
              <a:srgbClr val="000000">
                <a:alpha val="254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ru-RU" sz="160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4" name="Стрелка вправо 3"/>
          <p:cNvSpPr>
            <a:spLocks noChangeArrowheads="1"/>
          </p:cNvSpPr>
          <p:nvPr/>
        </p:nvSpPr>
        <p:spPr bwMode="auto">
          <a:xfrm>
            <a:off x="1611312" y="2863293"/>
            <a:ext cx="376238" cy="257175"/>
          </a:xfrm>
          <a:prstGeom prst="rightArrow">
            <a:avLst>
              <a:gd name="adj1" fmla="val 50000"/>
              <a:gd name="adj2" fmla="val 49998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>
            <a:outerShdw blurRad="190500" dist="228601" dir="2700000" sy="89999" rotWithShape="0">
              <a:srgbClr val="000000">
                <a:alpha val="254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ru-RU" sz="160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7" name="Стрелка вправо 6"/>
          <p:cNvSpPr>
            <a:spLocks noChangeArrowheads="1"/>
          </p:cNvSpPr>
          <p:nvPr/>
        </p:nvSpPr>
        <p:spPr bwMode="auto">
          <a:xfrm>
            <a:off x="3308112" y="2854667"/>
            <a:ext cx="360363" cy="257175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>
            <a:outerShdw blurRad="190500" dist="228601" dir="2700000" sy="89999" rotWithShape="0">
              <a:srgbClr val="000000">
                <a:alpha val="254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ru-RU" sz="160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8" name="Стрелка вправо 7"/>
          <p:cNvSpPr>
            <a:spLocks noChangeArrowheads="1"/>
          </p:cNvSpPr>
          <p:nvPr/>
        </p:nvSpPr>
        <p:spPr bwMode="auto">
          <a:xfrm>
            <a:off x="4943046" y="2854667"/>
            <a:ext cx="360362" cy="257175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>
            <a:outerShdw blurRad="190500" dist="228601" dir="2700000" sy="89999" rotWithShape="0">
              <a:srgbClr val="000000">
                <a:alpha val="254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ru-RU" sz="1600">
              <a:solidFill>
                <a:schemeClr val="lt1"/>
              </a:solidFill>
              <a:latin typeface="+mn-lt"/>
              <a:cs typeface="+mn-cs"/>
            </a:endParaRPr>
          </a:p>
        </p:txBody>
      </p:sp>
      <p:pic>
        <p:nvPicPr>
          <p:cNvPr id="22" name="Picture 25" descr="MC90034536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520" y="2360720"/>
            <a:ext cx="126365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Oval 3"/>
          <p:cNvSpPr>
            <a:spLocks noChangeAspect="1" noChangeArrowheads="1"/>
          </p:cNvSpPr>
          <p:nvPr/>
        </p:nvSpPr>
        <p:spPr bwMode="auto">
          <a:xfrm>
            <a:off x="3720904" y="2390218"/>
            <a:ext cx="1193800" cy="119380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C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ru-RU" sz="54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6" name="Выноска-облако 25"/>
          <p:cNvSpPr/>
          <p:nvPr/>
        </p:nvSpPr>
        <p:spPr>
          <a:xfrm>
            <a:off x="5303408" y="2385636"/>
            <a:ext cx="1476164" cy="1193740"/>
          </a:xfrm>
          <a:prstGeom prst="cloudCallout">
            <a:avLst>
              <a:gd name="adj1" fmla="val -36669"/>
              <a:gd name="adj2" fmla="val 1825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7" name="AutoShape 3"/>
          <p:cNvSpPr>
            <a:spLocks noChangeAspect="1" noChangeArrowheads="1"/>
          </p:cNvSpPr>
          <p:nvPr/>
        </p:nvSpPr>
        <p:spPr bwMode="auto">
          <a:xfrm>
            <a:off x="7213408" y="2375801"/>
            <a:ext cx="1222375" cy="1222375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38100">
            <a:solidFill>
              <a:srgbClr val="C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5400" b="1" dirty="0">
                <a:solidFill>
                  <a:srgbClr val="FFFF00"/>
                </a:solidFill>
                <a:cs typeface="+mn-cs"/>
              </a:rPr>
              <a:t>!</a:t>
            </a:r>
          </a:p>
        </p:txBody>
      </p:sp>
      <p:sp>
        <p:nvSpPr>
          <p:cNvPr id="36865" name="Скругленный прямоугольник 36864"/>
          <p:cNvSpPr/>
          <p:nvPr/>
        </p:nvSpPr>
        <p:spPr>
          <a:xfrm>
            <a:off x="390477" y="3979542"/>
            <a:ext cx="1196131" cy="69009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</a:rPr>
              <a:t>Настройся 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78528" y="3988516"/>
            <a:ext cx="1208557" cy="6983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</a:rPr>
              <a:t>Выслушай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694528" y="3988516"/>
            <a:ext cx="1259979" cy="6983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</a:rPr>
              <a:t>Уточни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351254" y="3988517"/>
            <a:ext cx="1411570" cy="6983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</a:rPr>
              <a:t>Представь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7222200" y="4002728"/>
            <a:ext cx="1296144" cy="6983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</a:rPr>
              <a:t>Проверь. Сравни. Исправь. Сообщи.</a:t>
            </a:r>
            <a:endParaRPr lang="ru-RU" sz="12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85143" y="2404105"/>
            <a:ext cx="1201738" cy="1201737"/>
            <a:chOff x="138967" y="2368937"/>
            <a:chExt cx="1201738" cy="1201737"/>
          </a:xfrm>
        </p:grpSpPr>
        <p:sp>
          <p:nvSpPr>
            <p:cNvPr id="61469" name="Oval 29"/>
            <p:cNvSpPr>
              <a:spLocks noChangeAspect="1" noChangeArrowheads="1"/>
            </p:cNvSpPr>
            <p:nvPr/>
          </p:nvSpPr>
          <p:spPr bwMode="auto">
            <a:xfrm>
              <a:off x="138967" y="2368937"/>
              <a:ext cx="1201738" cy="1201737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sp>
          <p:nvSpPr>
            <p:cNvPr id="61470" name="Oval 30"/>
            <p:cNvSpPr>
              <a:spLocks noChangeArrowheads="1"/>
            </p:cNvSpPr>
            <p:nvPr/>
          </p:nvSpPr>
          <p:spPr bwMode="auto">
            <a:xfrm>
              <a:off x="875012" y="2686335"/>
              <a:ext cx="144463" cy="14446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71" name="Oval 31"/>
            <p:cNvSpPr>
              <a:spLocks noChangeArrowheads="1"/>
            </p:cNvSpPr>
            <p:nvPr/>
          </p:nvSpPr>
          <p:spPr bwMode="auto">
            <a:xfrm>
              <a:off x="431800" y="2686335"/>
              <a:ext cx="144463" cy="14446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72" name="Arc 32"/>
            <p:cNvSpPr>
              <a:spLocks/>
            </p:cNvSpPr>
            <p:nvPr/>
          </p:nvSpPr>
          <p:spPr bwMode="auto">
            <a:xfrm rot="2512052" flipH="1">
              <a:off x="395288" y="2569338"/>
              <a:ext cx="180975" cy="18097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473" name="Arc 33"/>
            <p:cNvSpPr>
              <a:spLocks/>
            </p:cNvSpPr>
            <p:nvPr/>
          </p:nvSpPr>
          <p:spPr bwMode="auto">
            <a:xfrm rot="2512052" flipH="1">
              <a:off x="827088" y="2577964"/>
              <a:ext cx="180975" cy="18097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474" name="Line 34"/>
            <p:cNvSpPr>
              <a:spLocks noChangeShapeType="1"/>
            </p:cNvSpPr>
            <p:nvPr/>
          </p:nvSpPr>
          <p:spPr bwMode="auto">
            <a:xfrm>
              <a:off x="719138" y="2925684"/>
              <a:ext cx="0" cy="180975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475" name="Arc 35"/>
            <p:cNvSpPr>
              <a:spLocks/>
            </p:cNvSpPr>
            <p:nvPr/>
          </p:nvSpPr>
          <p:spPr bwMode="auto">
            <a:xfrm rot="7750709">
              <a:off x="551656" y="3025113"/>
              <a:ext cx="284163" cy="339725"/>
            </a:xfrm>
            <a:custGeom>
              <a:avLst/>
              <a:gdLst>
                <a:gd name="G0" fmla="+- 0 0 0"/>
                <a:gd name="G1" fmla="+- 21434 0 0"/>
                <a:gd name="G2" fmla="+- 21600 0 0"/>
                <a:gd name="T0" fmla="*/ 2670 w 21461"/>
                <a:gd name="T1" fmla="*/ 0 h 21434"/>
                <a:gd name="T2" fmla="*/ 21461 w 21461"/>
                <a:gd name="T3" fmla="*/ 18988 h 21434"/>
                <a:gd name="T4" fmla="*/ 0 w 21461"/>
                <a:gd name="T5" fmla="*/ 21434 h 2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461" h="21434" fill="none" extrusionOk="0">
                  <a:moveTo>
                    <a:pt x="2670" y="-1"/>
                  </a:moveTo>
                  <a:cubicBezTo>
                    <a:pt x="12566" y="1232"/>
                    <a:pt x="20331" y="9079"/>
                    <a:pt x="21461" y="18987"/>
                  </a:cubicBezTo>
                </a:path>
                <a:path w="21461" h="21434" stroke="0" extrusionOk="0">
                  <a:moveTo>
                    <a:pt x="2670" y="-1"/>
                  </a:moveTo>
                  <a:cubicBezTo>
                    <a:pt x="12566" y="1232"/>
                    <a:pt x="20331" y="9079"/>
                    <a:pt x="21461" y="18987"/>
                  </a:cubicBezTo>
                  <a:lnTo>
                    <a:pt x="0" y="21434"/>
                  </a:lnTo>
                  <a:close/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1476" name="Rectangle 36"/>
          <p:cNvSpPr>
            <a:spLocks noGrp="1"/>
          </p:cNvSpPr>
          <p:nvPr>
            <p:ph type="title"/>
          </p:nvPr>
        </p:nvSpPr>
        <p:spPr bwMode="auto">
          <a:solidFill>
            <a:srgbClr val="FF99FF">
              <a:alpha val="50000"/>
            </a:srgbClr>
          </a:solidFill>
          <a:extLst/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4800" b="1" dirty="0">
                <a:solidFill>
                  <a:srgbClr val="0066FF"/>
                </a:solidFill>
              </a:rPr>
              <a:t>СХЕМА ВЫПОЛНЕНИЯ ДЕЙСТВИЯ</a:t>
            </a:r>
          </a:p>
        </p:txBody>
      </p:sp>
      <p:cxnSp>
        <p:nvCxnSpPr>
          <p:cNvPr id="6" name="Соединительная линия уступом 5"/>
          <p:cNvCxnSpPr>
            <a:endCxn id="26" idx="3"/>
          </p:cNvCxnSpPr>
          <p:nvPr/>
        </p:nvCxnSpPr>
        <p:spPr>
          <a:xfrm rot="10800000" flipV="1">
            <a:off x="6041490" y="2385635"/>
            <a:ext cx="1888610" cy="68253"/>
          </a:xfrm>
          <a:prstGeom prst="bentConnector4">
            <a:avLst>
              <a:gd name="adj1" fmla="val 139"/>
              <a:gd name="adj2" fmla="val -436897"/>
            </a:avLst>
          </a:prstGeom>
          <a:ln w="34925"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>
            <a:stCxn id="26" idx="1"/>
            <a:endCxn id="24" idx="4"/>
          </p:cNvCxnSpPr>
          <p:nvPr/>
        </p:nvCxnSpPr>
        <p:spPr>
          <a:xfrm rot="5400000">
            <a:off x="5176691" y="2719218"/>
            <a:ext cx="5913" cy="1723686"/>
          </a:xfrm>
          <a:prstGeom prst="bentConnector3">
            <a:avLst>
              <a:gd name="adj1" fmla="val 3966058"/>
            </a:avLst>
          </a:prstGeom>
          <a:ln w="34925"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50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РЕЗУЛЬТАТИВНОСТЬ ПСИХОЛОГИЧЕСКОГО СОПРОВОЖДЕНИЯ ДЕТЕЙ </a:t>
            </a:r>
            <a:br>
              <a:rPr lang="ru-RU" sz="4400" b="1" dirty="0" smtClean="0">
                <a:solidFill>
                  <a:srgbClr val="0070C0"/>
                </a:solidFill>
              </a:rPr>
            </a:br>
            <a:r>
              <a:rPr lang="ru-RU" sz="4400" b="1" dirty="0" smtClean="0">
                <a:solidFill>
                  <a:srgbClr val="0070C0"/>
                </a:solidFill>
              </a:rPr>
              <a:t>С СДВГ </a:t>
            </a:r>
            <a:endParaRPr lang="ru-RU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96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99FF">
              <a:alpha val="50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Динамика изменений свойств личности по </a:t>
            </a: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</a:rPr>
              <a:t>Р.Кеттеллу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n=72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2363414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200915" y="5240212"/>
            <a:ext cx="1283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Достоверность различий *</a:t>
            </a:r>
            <a:r>
              <a:rPr lang="en-US" sz="900" b="1" dirty="0" smtClean="0"/>
              <a:t> p≤0,05</a:t>
            </a:r>
          </a:p>
        </p:txBody>
      </p:sp>
    </p:spTree>
    <p:extLst>
      <p:ext uri="{BB962C8B-B14F-4D97-AF65-F5344CB8AC3E}">
        <p14:creationId xmlns:p14="http://schemas.microsoft.com/office/powerpoint/2010/main" val="397383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99FF">
              <a:alpha val="50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3366CC"/>
                </a:solidFill>
              </a:rPr>
              <a:t>Динамика проявлений симптомов СДВГ (</a:t>
            </a:r>
            <a:r>
              <a:rPr lang="en-US" sz="3600" b="1" dirty="0" smtClean="0">
                <a:solidFill>
                  <a:srgbClr val="3366CC"/>
                </a:solidFill>
              </a:rPr>
              <a:t>n</a:t>
            </a:r>
            <a:r>
              <a:rPr lang="ru-RU" sz="3600" b="1" dirty="0" smtClean="0">
                <a:solidFill>
                  <a:srgbClr val="3366CC"/>
                </a:solidFill>
              </a:rPr>
              <a:t>=72)</a:t>
            </a:r>
            <a:endParaRPr lang="ru-RU" sz="3600" b="1" dirty="0">
              <a:solidFill>
                <a:srgbClr val="3366CC"/>
              </a:solidFill>
            </a:endParaRPr>
          </a:p>
        </p:txBody>
      </p:sp>
      <p:graphicFrame>
        <p:nvGraphicFramePr>
          <p:cNvPr id="8" name="Объект 7" title="ммм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9301610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383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99FF">
              <a:alpha val="50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66FF"/>
                </a:solidFill>
              </a:rPr>
              <a:t>Динамика изменений в значимых сферах </a:t>
            </a:r>
            <a:r>
              <a:rPr lang="ru-RU" sz="3600" b="1" dirty="0" smtClean="0">
                <a:solidFill>
                  <a:srgbClr val="0066FF"/>
                </a:solidFill>
              </a:rPr>
              <a:t>по </a:t>
            </a:r>
            <a:r>
              <a:rPr lang="ru-RU" sz="3600" b="1" dirty="0">
                <a:solidFill>
                  <a:srgbClr val="0066FF"/>
                </a:solidFill>
              </a:rPr>
              <a:t>методике </a:t>
            </a:r>
            <a:r>
              <a:rPr lang="ru-RU" sz="3600" b="1" dirty="0" smtClean="0">
                <a:solidFill>
                  <a:srgbClr val="0066FF"/>
                </a:solidFill>
              </a:rPr>
              <a:t>ТЦО (</a:t>
            </a:r>
            <a:r>
              <a:rPr lang="en-US" sz="3600" b="1" dirty="0" smtClean="0">
                <a:solidFill>
                  <a:srgbClr val="0066FF"/>
                </a:solidFill>
              </a:rPr>
              <a:t>n=72</a:t>
            </a:r>
            <a:r>
              <a:rPr lang="ru-RU" sz="3600" b="1" dirty="0" smtClean="0">
                <a:solidFill>
                  <a:srgbClr val="0066FF"/>
                </a:solidFill>
              </a:rPr>
              <a:t>)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334401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383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99FF">
              <a:alpha val="50000"/>
            </a:srgb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5"/>
                </a:solidFill>
              </a:rPr>
              <a:t>По опросу участников </a:t>
            </a:r>
            <a:r>
              <a:rPr lang="ru-RU" sz="3600" b="1" dirty="0" smtClean="0">
                <a:solidFill>
                  <a:schemeClr val="accent5"/>
                </a:solidFill>
              </a:rPr>
              <a:t>программы «Психологическая помощь детям с СДВГ» </a:t>
            </a:r>
            <a:r>
              <a:rPr lang="ru-RU" sz="3600" b="1" dirty="0">
                <a:solidFill>
                  <a:schemeClr val="accent5"/>
                </a:solidFill>
              </a:rPr>
              <a:t>(</a:t>
            </a:r>
            <a:r>
              <a:rPr lang="en-US" sz="3600" b="1" dirty="0">
                <a:solidFill>
                  <a:schemeClr val="accent5"/>
                </a:solidFill>
              </a:rPr>
              <a:t>n=72</a:t>
            </a:r>
            <a:r>
              <a:rPr lang="ru-RU" sz="3600" b="1" dirty="0" smtClean="0">
                <a:solidFill>
                  <a:schemeClr val="accent5"/>
                </a:solidFill>
              </a:rPr>
              <a:t>):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rgbClr val="FF99FF">
              <a:alpha val="50000"/>
            </a:srgb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accent5"/>
                </a:solidFill>
              </a:rPr>
              <a:t>1. Я стал лучше себя вести в школе – 32,6%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5"/>
                </a:solidFill>
              </a:rPr>
              <a:t>2. У меня стало меньше конфликтов – 15,4%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5"/>
                </a:solidFill>
              </a:rPr>
              <a:t>3. Стал лучше учиться –</a:t>
            </a:r>
            <a:r>
              <a:rPr lang="en-US" sz="2800" b="1" dirty="0" smtClean="0">
                <a:solidFill>
                  <a:schemeClr val="accent5"/>
                </a:solidFill>
              </a:rPr>
              <a:t> 16,4%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5"/>
                </a:solidFill>
              </a:rPr>
              <a:t>4. Стал лучше учиться по предметам – 24,1%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5"/>
                </a:solidFill>
              </a:rPr>
              <a:t>5. Улучшился почерк – 12,6%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5"/>
                </a:solidFill>
              </a:rPr>
              <a:t>6. Меньше времени трачу на выполнение д/з – 10,8%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5"/>
                </a:solidFill>
              </a:rPr>
              <a:t>7. Стал лучше понимать то, что объясняют – 18,7%</a:t>
            </a:r>
            <a:endParaRPr lang="ru-RU" sz="28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77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rgbClr val="FF99FF">
              <a:alpha val="50000"/>
            </a:srgb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5400" b="1" dirty="0" smtClean="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r>
              <a:rPr lang="ru-RU" sz="5400" b="1" dirty="0" smtClean="0">
                <a:solidFill>
                  <a:schemeClr val="accent5"/>
                </a:solidFill>
              </a:rPr>
              <a:t>БЛАГОДАРЮ </a:t>
            </a:r>
          </a:p>
          <a:p>
            <a:pPr marL="0" indent="0" algn="ctr">
              <a:buNone/>
            </a:pPr>
            <a:r>
              <a:rPr lang="ru-RU" sz="5400" b="1" smtClean="0">
                <a:solidFill>
                  <a:schemeClr val="accent5"/>
                </a:solidFill>
              </a:rPr>
              <a:t>ЗА </a:t>
            </a:r>
            <a:r>
              <a:rPr lang="ru-RU" sz="5400" b="1" dirty="0" smtClean="0">
                <a:solidFill>
                  <a:schemeClr val="accent5"/>
                </a:solidFill>
              </a:rPr>
              <a:t>ВНИМАНИЕ!</a:t>
            </a:r>
          </a:p>
          <a:p>
            <a:pPr marL="0" indent="0" algn="ctr">
              <a:buNone/>
            </a:pPr>
            <a:endParaRPr lang="en-US" sz="4400" b="1" dirty="0" smtClean="0">
              <a:solidFill>
                <a:schemeClr val="accent5"/>
              </a:solidFill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chemeClr val="accent5"/>
                </a:solidFill>
              </a:rPr>
              <a:t>runych@bk.ru</a:t>
            </a:r>
            <a:endParaRPr lang="ru-RU" sz="44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24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2628</TotalTime>
  <Words>563</Words>
  <Application>Microsoft Office PowerPoint</Application>
  <PresentationFormat>Экран (4:3)</PresentationFormat>
  <Paragraphs>140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АКТУАЛЬНЫЕ ВОПРОСЫ ПСИХОЛОГИЧЕСКОЙ ПОМОЩИ ДЕТЯМ С СИНДРОМОМ ДЕФИЦИТА ВНИМАНИЯ  И ГИПЕРАКТИВНОСТИ (СДВГ)</vt:lpstr>
      <vt:lpstr>ПСИХОЛОГИЧЕСКАЯ ДИАГНОСТИКА ДЕТЕЙ  С СДВГ</vt:lpstr>
      <vt:lpstr>ДИАГНОСТИКА ВНИМАНИЯ (МЕТОД КОРРЕКТУРНЫХ ПРОБ)</vt:lpstr>
      <vt:lpstr>Графический диктант</vt:lpstr>
      <vt:lpstr>ОПРОСНЫЕ МЕТОДЫ ВЫЯВЛЕНИЯ СДВГ</vt:lpstr>
      <vt:lpstr>ВЗАИМОСВЯЗЬ ШКАЛ ССТ  И 12-ФЛО Р.КЕТТЕЛЛА У ШКОЛЬНИКОВ  8-12 ЛЕТ (n=154)</vt:lpstr>
      <vt:lpstr>ЛИЧНОСТНЫЕ СВОЙСТВА  ДЕТЕЙ С СДВГ 8-12 ЛЕТ </vt:lpstr>
      <vt:lpstr>ЛИЧНОСТНЫЕ СВОЙСТВА ДЕВОЧЕК  8-10 ЛЕТ</vt:lpstr>
      <vt:lpstr>ЛИЧНОСТНЫЕ СВОЙСТВА МАЛЬЧИКОВ  8-10 ЛЕТ</vt:lpstr>
      <vt:lpstr>ЛИЧНОСТНЫЕ СВОЙСТВА ДЕВОЧЕК  11-12 ЛЕТ</vt:lpstr>
      <vt:lpstr>ЛИЧНОСТНЫЕ СВОЙСТВА МАЛЬЧИКОВ  11-12 ЛЕТ</vt:lpstr>
      <vt:lpstr>  ТЕХНОЛОГИЯ ПОЭТАПНОГО ФОРМИРОВАНИЯ  САМОРЕГУЛЯЦИИ И ПРОИЗВОЛЬНОСТИ У ДЕТЕЙ  С СДВГ </vt:lpstr>
      <vt:lpstr>Презентация PowerPoint</vt:lpstr>
      <vt:lpstr>Презентация PowerPoint</vt:lpstr>
      <vt:lpstr>СХЕМА ВЫПОЛНЕНИЯ ДЕЙСТВИЯ</vt:lpstr>
      <vt:lpstr>РЕЗУЛЬТАТИВНОСТЬ ПСИХОЛОГИЧЕСКОГО СОПРОВОЖДЕНИЯ ДЕТЕЙ  С СДВГ </vt:lpstr>
      <vt:lpstr>Динамика изменений свойств личности по Р.Кеттеллу (n=72)</vt:lpstr>
      <vt:lpstr>Динамика проявлений симптомов СДВГ (n=72)</vt:lpstr>
      <vt:lpstr>Динамика изменений в значимых сферах по методике ТЦО (n=72)</vt:lpstr>
      <vt:lpstr>По опросу участников программы «Психологическая помощь детям с СДВГ» (n=72):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Пользователь Windows</cp:lastModifiedBy>
  <cp:revision>92</cp:revision>
  <dcterms:created xsi:type="dcterms:W3CDTF">2014-11-21T11:00:06Z</dcterms:created>
  <dcterms:modified xsi:type="dcterms:W3CDTF">2019-11-14T07:35:17Z</dcterms:modified>
</cp:coreProperties>
</file>